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7" r:id="rId3"/>
    <p:sldId id="257" r:id="rId4"/>
    <p:sldId id="265" r:id="rId5"/>
    <p:sldId id="264" r:id="rId6"/>
    <p:sldId id="263" r:id="rId7"/>
    <p:sldId id="266" r:id="rId8"/>
    <p:sldId id="274" r:id="rId9"/>
    <p:sldId id="268" r:id="rId10"/>
    <p:sldId id="267" r:id="rId11"/>
    <p:sldId id="273" r:id="rId12"/>
    <p:sldId id="269" r:id="rId13"/>
    <p:sldId id="290" r:id="rId14"/>
    <p:sldId id="292" r:id="rId15"/>
    <p:sldId id="291" r:id="rId16"/>
    <p:sldId id="293" r:id="rId17"/>
    <p:sldId id="295" r:id="rId18"/>
    <p:sldId id="296" r:id="rId19"/>
    <p:sldId id="294" r:id="rId20"/>
    <p:sldId id="271" r:id="rId21"/>
    <p:sldId id="275" r:id="rId2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1"/>
  </p:normalViewPr>
  <p:slideViewPr>
    <p:cSldViewPr snapToGrid="0" showGuides="1">
      <p:cViewPr varScale="1">
        <p:scale>
          <a:sx n="115" d="100"/>
          <a:sy n="115" d="100"/>
        </p:scale>
        <p:origin x="576" y="19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rgbClr val="181B0D"/>
                </a:solidFill>
                <a:latin typeface="Cambria" panose="02040503050406030204"/>
                <a:cs typeface="Cambria" panose="02040503050406030204"/>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rgbClr val="181B0D"/>
                </a:solidFill>
                <a:latin typeface="Cambria" panose="02040503050406030204"/>
                <a:cs typeface="Cambria" panose="02040503050406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181B0D"/>
                </a:solidFill>
                <a:latin typeface="Cambria" panose="02040503050406030204"/>
                <a:cs typeface="Cambria" panose="020405030504060302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181B0D"/>
                </a:solidFill>
                <a:latin typeface="Cambria" panose="02040503050406030204"/>
                <a:cs typeface="Cambria" panose="0204050305040603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181B0D"/>
                </a:solidFill>
                <a:latin typeface="Cambria" panose="02040503050406030204"/>
                <a:cs typeface="Cambria" panose="02040503050406030204"/>
              </a:defRPr>
            </a:lvl1pPr>
          </a:lstStyle>
          <a:p>
            <a:endParaRPr/>
          </a:p>
        </p:txBody>
      </p:sp>
      <p:sp>
        <p:nvSpPr>
          <p:cNvPr id="3" name="Holder 3"/>
          <p:cNvSpPr>
            <a:spLocks noGrp="1"/>
          </p:cNvSpPr>
          <p:nvPr>
            <p:ph type="body" idx="1"/>
          </p:nvPr>
        </p:nvSpPr>
        <p:spPr/>
        <p:txBody>
          <a:bodyPr lIns="0" tIns="0" rIns="0" bIns="0"/>
          <a:lstStyle>
            <a:lvl1pPr>
              <a:defRPr sz="2000" b="0" i="0">
                <a:solidFill>
                  <a:srgbClr val="181B0D"/>
                </a:solidFill>
                <a:latin typeface="Cambria" panose="02040503050406030204"/>
                <a:cs typeface="Cambria" panose="02040503050406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476250" y="0"/>
                </a:moveTo>
                <a:lnTo>
                  <a:pt x="0" y="0"/>
                </a:lnTo>
                <a:lnTo>
                  <a:pt x="0" y="6858000"/>
                </a:lnTo>
                <a:lnTo>
                  <a:pt x="476250" y="6858000"/>
                </a:lnTo>
                <a:lnTo>
                  <a:pt x="476250" y="0"/>
                </a:lnTo>
                <a:close/>
              </a:path>
              <a:path w="12192000" h="6858000">
                <a:moveTo>
                  <a:pt x="12192000" y="0"/>
                </a:moveTo>
                <a:lnTo>
                  <a:pt x="704850" y="0"/>
                </a:lnTo>
                <a:lnTo>
                  <a:pt x="704850" y="6858000"/>
                </a:lnTo>
                <a:lnTo>
                  <a:pt x="12192000" y="6858000"/>
                </a:lnTo>
                <a:lnTo>
                  <a:pt x="12192000" y="0"/>
                </a:lnTo>
                <a:close/>
              </a:path>
            </a:pathLst>
          </a:custGeom>
          <a:solidFill>
            <a:srgbClr val="EEECE2"/>
          </a:solidFill>
        </p:spPr>
        <p:txBody>
          <a:bodyPr wrap="square" lIns="0" tIns="0" rIns="0" bIns="0" rtlCol="0"/>
          <a:lstStyle/>
          <a:p>
            <a:endParaRPr/>
          </a:p>
        </p:txBody>
      </p:sp>
      <p:sp>
        <p:nvSpPr>
          <p:cNvPr id="17" name="bg object 17"/>
          <p:cNvSpPr/>
          <p:nvPr/>
        </p:nvSpPr>
        <p:spPr>
          <a:xfrm>
            <a:off x="476250" y="0"/>
            <a:ext cx="228600" cy="6858000"/>
          </a:xfrm>
          <a:custGeom>
            <a:avLst/>
            <a:gdLst/>
            <a:ahLst/>
            <a:cxnLst/>
            <a:rect l="l" t="t" r="r" b="b"/>
            <a:pathLst>
              <a:path w="228600" h="6858000">
                <a:moveTo>
                  <a:pt x="228600" y="0"/>
                </a:moveTo>
                <a:lnTo>
                  <a:pt x="0" y="0"/>
                </a:lnTo>
                <a:lnTo>
                  <a:pt x="0" y="6858000"/>
                </a:lnTo>
                <a:lnTo>
                  <a:pt x="228600" y="6858000"/>
                </a:lnTo>
                <a:lnTo>
                  <a:pt x="228600" y="0"/>
                </a:lnTo>
                <a:close/>
              </a:path>
            </a:pathLst>
          </a:custGeom>
          <a:solidFill>
            <a:srgbClr val="181B0D"/>
          </a:solidFill>
        </p:spPr>
        <p:txBody>
          <a:bodyPr wrap="square" lIns="0" tIns="0" rIns="0" bIns="0" rtlCol="0"/>
          <a:lstStyle/>
          <a:p>
            <a:endParaRPr/>
          </a:p>
        </p:txBody>
      </p:sp>
      <p:sp>
        <p:nvSpPr>
          <p:cNvPr id="2" name="Holder 2"/>
          <p:cNvSpPr>
            <a:spLocks noGrp="1"/>
          </p:cNvSpPr>
          <p:nvPr>
            <p:ph type="title"/>
          </p:nvPr>
        </p:nvSpPr>
        <p:spPr>
          <a:xfrm>
            <a:off x="1080769" y="173736"/>
            <a:ext cx="3729990" cy="1892935"/>
          </a:xfrm>
          <a:prstGeom prst="rect">
            <a:avLst/>
          </a:prstGeom>
        </p:spPr>
        <p:txBody>
          <a:bodyPr wrap="square" lIns="0" tIns="0" rIns="0" bIns="0">
            <a:spAutoFit/>
          </a:bodyPr>
          <a:lstStyle>
            <a:lvl1pPr>
              <a:defRPr sz="4400" b="1" i="0">
                <a:solidFill>
                  <a:srgbClr val="181B0D"/>
                </a:solidFill>
                <a:latin typeface="Cambria" panose="02040503050406030204"/>
                <a:cs typeface="Cambria" panose="02040503050406030204"/>
              </a:defRPr>
            </a:lvl1pPr>
          </a:lstStyle>
          <a:p>
            <a:endParaRPr/>
          </a:p>
        </p:txBody>
      </p:sp>
      <p:sp>
        <p:nvSpPr>
          <p:cNvPr id="3" name="Holder 3"/>
          <p:cNvSpPr>
            <a:spLocks noGrp="1"/>
          </p:cNvSpPr>
          <p:nvPr>
            <p:ph type="body" idx="1"/>
          </p:nvPr>
        </p:nvSpPr>
        <p:spPr>
          <a:xfrm>
            <a:off x="6179439" y="1150556"/>
            <a:ext cx="5397500" cy="3529965"/>
          </a:xfrm>
          <a:prstGeom prst="rect">
            <a:avLst/>
          </a:prstGeom>
        </p:spPr>
        <p:txBody>
          <a:bodyPr wrap="square" lIns="0" tIns="0" rIns="0" bIns="0">
            <a:spAutoFit/>
          </a:bodyPr>
          <a:lstStyle>
            <a:lvl1pPr>
              <a:defRPr sz="2000" b="0" i="0">
                <a:solidFill>
                  <a:srgbClr val="181B0D"/>
                </a:solidFill>
                <a:latin typeface="Cambria" panose="02040503050406030204"/>
                <a:cs typeface="Cambria" panose="02040503050406030204"/>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6/27/25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hidden="1"/>
            <p:cNvSpPr/>
            <p:nvPr/>
          </p:nvSpPr>
          <p:spPr>
            <a:xfrm>
              <a:off x="752475" y="742949"/>
              <a:ext cx="10246830" cy="5353050"/>
            </a:xfrm>
            <a:custGeom>
              <a:avLst/>
              <a:gdLst/>
              <a:ahLst/>
              <a:cxnLst/>
              <a:rect l="l" t="t" r="r" b="b"/>
              <a:pathLst>
                <a:path w="10677525" h="5353050">
                  <a:moveTo>
                    <a:pt x="3276600" y="385826"/>
                  </a:moveTo>
                  <a:lnTo>
                    <a:pt x="3276142" y="288137"/>
                  </a:lnTo>
                  <a:lnTo>
                    <a:pt x="3276409" y="97777"/>
                  </a:lnTo>
                  <a:lnTo>
                    <a:pt x="3275965" y="0"/>
                  </a:lnTo>
                  <a:lnTo>
                    <a:pt x="0" y="0"/>
                  </a:lnTo>
                  <a:lnTo>
                    <a:pt x="0" y="4410075"/>
                  </a:lnTo>
                  <a:lnTo>
                    <a:pt x="405892" y="4410075"/>
                  </a:lnTo>
                  <a:lnTo>
                    <a:pt x="405892" y="384556"/>
                  </a:lnTo>
                  <a:lnTo>
                    <a:pt x="3276600" y="385826"/>
                  </a:lnTo>
                  <a:close/>
                </a:path>
                <a:path w="10677525" h="5353050">
                  <a:moveTo>
                    <a:pt x="10677525" y="943610"/>
                  </a:moveTo>
                  <a:lnTo>
                    <a:pt x="10271506" y="943610"/>
                  </a:lnTo>
                  <a:lnTo>
                    <a:pt x="10271506" y="4968240"/>
                  </a:lnTo>
                  <a:lnTo>
                    <a:pt x="7400925" y="4968240"/>
                  </a:lnTo>
                  <a:lnTo>
                    <a:pt x="7400925" y="5353050"/>
                  </a:lnTo>
                  <a:lnTo>
                    <a:pt x="10677525" y="5353050"/>
                  </a:lnTo>
                  <a:lnTo>
                    <a:pt x="10677525" y="4968240"/>
                  </a:lnTo>
                  <a:lnTo>
                    <a:pt x="10677525" y="943610"/>
                  </a:lnTo>
                  <a:close/>
                </a:path>
              </a:pathLst>
            </a:custGeom>
            <a:solidFill>
              <a:srgbClr val="181B0D"/>
            </a:solidFill>
          </p:spPr>
          <p:txBody>
            <a:bodyPr wrap="square" lIns="0" tIns="0" rIns="0" bIns="0" rtlCol="0"/>
            <a:lstStyle/>
            <a:p>
              <a:endParaRPr/>
            </a:p>
          </p:txBody>
        </p:sp>
      </p:grpSp>
      <p:sp>
        <p:nvSpPr>
          <p:cNvPr id="11" name="TextBox 10"/>
          <p:cNvSpPr txBox="1"/>
          <p:nvPr/>
        </p:nvSpPr>
        <p:spPr>
          <a:xfrm>
            <a:off x="1732640" y="1716767"/>
            <a:ext cx="9181547" cy="1446550"/>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4400" dirty="0">
                <a:latin typeface="Bernard MT Condensed" panose="02050806060905020404"/>
              </a:rPr>
              <a:t>Tensor-Chess: Building a Chess Game with TensorFlow</a:t>
            </a:r>
            <a:endParaRPr lang="en-US" dirty="0" err="1"/>
          </a:p>
        </p:txBody>
      </p:sp>
      <p:sp>
        <p:nvSpPr>
          <p:cNvPr id="12" name="TextBox 11"/>
          <p:cNvSpPr txBox="1"/>
          <p:nvPr/>
        </p:nvSpPr>
        <p:spPr>
          <a:xfrm>
            <a:off x="1335061" y="3428318"/>
            <a:ext cx="9976678" cy="954107"/>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2800">
                <a:solidFill>
                  <a:srgbClr val="FFFFFF"/>
                </a:solidFill>
                <a:latin typeface="Bernard MT Condensed" panose="02050806060905020404"/>
              </a:rPr>
              <a:t>From Piece Movement to Special Rules: A Deep Dive into Tensor-Based Chess Simulation</a:t>
            </a:r>
          </a:p>
        </p:txBody>
      </p:sp>
      <p:sp>
        <p:nvSpPr>
          <p:cNvPr id="14" name="TextBox 13"/>
          <p:cNvSpPr txBox="1"/>
          <p:nvPr/>
        </p:nvSpPr>
        <p:spPr>
          <a:xfrm>
            <a:off x="4016105" y="5139620"/>
            <a:ext cx="4609544" cy="1477328"/>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GB" dirty="0">
                <a:solidFill>
                  <a:schemeClr val="bg1">
                    <a:lumMod val="85000"/>
                  </a:schemeClr>
                </a:solidFill>
                <a:latin typeface="Bernard MT Condensed" panose="02050806060905020404"/>
              </a:rPr>
              <a:t>Presented by: </a:t>
            </a:r>
            <a:r>
              <a:rPr lang="en-US" dirty="0" err="1">
                <a:solidFill>
                  <a:schemeClr val="bg1">
                    <a:lumMod val="85000"/>
                  </a:schemeClr>
                </a:solidFill>
                <a:latin typeface="Bernard MT Condensed" panose="02050806060905020404"/>
              </a:rPr>
              <a:t>Duan</a:t>
            </a:r>
            <a:r>
              <a:rPr lang="en-US" dirty="0">
                <a:solidFill>
                  <a:schemeClr val="bg1">
                    <a:lumMod val="85000"/>
                  </a:schemeClr>
                </a:solidFill>
                <a:latin typeface="Bernard MT Condensed" panose="02050806060905020404"/>
              </a:rPr>
              <a:t> </a:t>
            </a:r>
            <a:r>
              <a:rPr lang="en-GB" dirty="0" err="1">
                <a:solidFill>
                  <a:schemeClr val="bg1">
                    <a:lumMod val="85000"/>
                  </a:schemeClr>
                </a:solidFill>
                <a:latin typeface="Bernard MT Condensed" panose="02050806060905020404"/>
              </a:rPr>
              <a:t>Shujie</a:t>
            </a:r>
            <a:r>
              <a:rPr lang="en-GB" dirty="0">
                <a:solidFill>
                  <a:schemeClr val="bg1">
                    <a:lumMod val="85000"/>
                  </a:schemeClr>
                </a:solidFill>
                <a:latin typeface="Bernard MT Condensed" panose="02050806060905020404"/>
              </a:rPr>
              <a:t> (AIT2209069)</a:t>
            </a:r>
          </a:p>
          <a:p>
            <a:pPr algn="l"/>
            <a:r>
              <a:rPr lang="en-GB" dirty="0">
                <a:solidFill>
                  <a:schemeClr val="bg1">
                    <a:lumMod val="85000"/>
                  </a:schemeClr>
                </a:solidFill>
                <a:latin typeface="Bernard MT Condensed" panose="02050806060905020404"/>
              </a:rPr>
              <a:t>       Keven Lee Zhang Yan (AIT2504281)</a:t>
            </a:r>
          </a:p>
          <a:p>
            <a:pPr algn="l"/>
            <a:r>
              <a:rPr lang="en-GB" dirty="0">
                <a:solidFill>
                  <a:schemeClr val="bg1">
                    <a:lumMod val="85000"/>
                  </a:schemeClr>
                </a:solidFill>
                <a:latin typeface="Bernard MT Condensed" panose="02050806060905020404"/>
              </a:rPr>
              <a:t>       Siam </a:t>
            </a:r>
            <a:r>
              <a:rPr lang="en-GB" dirty="0" err="1">
                <a:solidFill>
                  <a:schemeClr val="bg1">
                    <a:lumMod val="85000"/>
                  </a:schemeClr>
                </a:solidFill>
                <a:latin typeface="Bernard MT Condensed" panose="02050806060905020404"/>
              </a:rPr>
              <a:t>Nur</a:t>
            </a:r>
            <a:r>
              <a:rPr lang="en-GB" dirty="0">
                <a:solidFill>
                  <a:schemeClr val="bg1">
                    <a:lumMod val="85000"/>
                  </a:schemeClr>
                </a:solidFill>
                <a:latin typeface="Bernard MT Condensed" panose="02050806060905020404"/>
              </a:rPr>
              <a:t> Ahmed (AIT2504516)</a:t>
            </a:r>
          </a:p>
          <a:p>
            <a:pPr algn="l"/>
            <a:r>
              <a:rPr lang="en-GB" dirty="0">
                <a:solidFill>
                  <a:schemeClr val="bg1">
                    <a:lumMod val="85000"/>
                  </a:schemeClr>
                </a:solidFill>
                <a:latin typeface="Bernard MT Condensed" panose="02050806060905020404"/>
              </a:rPr>
              <a:t>       </a:t>
            </a:r>
            <a:r>
              <a:rPr lang="en-GB" dirty="0" err="1">
                <a:solidFill>
                  <a:schemeClr val="bg1">
                    <a:lumMod val="85000"/>
                  </a:schemeClr>
                </a:solidFill>
                <a:latin typeface="Bernard MT Condensed" panose="02050806060905020404"/>
              </a:rPr>
              <a:t>Liang</a:t>
            </a:r>
            <a:r>
              <a:rPr lang="en-GB" dirty="0">
                <a:solidFill>
                  <a:schemeClr val="bg1">
                    <a:lumMod val="85000"/>
                  </a:schemeClr>
                </a:solidFill>
                <a:latin typeface="Bernard MT Condensed" panose="02050806060905020404"/>
              </a:rPr>
              <a:t> Fang Wang (IBU2402211)</a:t>
            </a:r>
            <a:endParaRPr lang="en-US" dirty="0">
              <a:solidFill>
                <a:schemeClr val="bg1">
                  <a:lumMod val="85000"/>
                </a:schemeClr>
              </a:solidFill>
              <a:latin typeface="Bernard MT Condensed" panose="02050806060905020404"/>
            </a:endParaRPr>
          </a:p>
          <a:p>
            <a:pPr algn="l"/>
            <a:r>
              <a:rPr lang="en-US" dirty="0">
                <a:solidFill>
                  <a:schemeClr val="bg1">
                    <a:lumMod val="85000"/>
                  </a:schemeClr>
                </a:solidFill>
                <a:latin typeface="Bernard MT Condensed" panose="02050806060905020404"/>
              </a:rPr>
              <a:t>	      </a:t>
            </a:r>
            <a:r>
              <a:rPr lang="en-GB" dirty="0">
                <a:solidFill>
                  <a:schemeClr val="bg1">
                    <a:lumMod val="85000"/>
                  </a:schemeClr>
                </a:solidFill>
                <a:latin typeface="Bernard MT Condensed" panose="02050806060905020404"/>
              </a:rPr>
              <a:t>Tan Tai </a:t>
            </a:r>
            <a:r>
              <a:rPr lang="en-GB" dirty="0" err="1">
                <a:solidFill>
                  <a:schemeClr val="bg1">
                    <a:lumMod val="85000"/>
                  </a:schemeClr>
                </a:solidFill>
                <a:latin typeface="Bernard MT Condensed" panose="02050806060905020404"/>
              </a:rPr>
              <a:t>Ren</a:t>
            </a:r>
            <a:r>
              <a:rPr lang="en-GB" dirty="0">
                <a:solidFill>
                  <a:schemeClr val="bg1">
                    <a:lumMod val="85000"/>
                  </a:schemeClr>
                </a:solidFill>
                <a:latin typeface="Bernard MT Condensed" panose="02050806060905020404"/>
              </a:rPr>
              <a:t> (AIT2502092)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838200" y="726748"/>
            <a:ext cx="4707671" cy="751974"/>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3600" b="1" kern="1200" dirty="0">
                <a:solidFill>
                  <a:schemeClr val="bg1"/>
                </a:solidFill>
                <a:latin typeface="Bernard MT Condensed" panose="02050806060905020404"/>
                <a:ea typeface="+mj-ea"/>
                <a:cs typeface="+mj-cs"/>
              </a:rPr>
              <a:t>Utility Function</a:t>
            </a:r>
          </a:p>
        </p:txBody>
      </p:sp>
      <p:cxnSp>
        <p:nvCxnSpPr>
          <p:cNvPr id="43" name="Straight Connector 42"/>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805093" y="1754733"/>
            <a:ext cx="4730676" cy="3987519"/>
          </a:xfrm>
          <a:prstGeom prst="rect">
            <a:avLst/>
          </a:prstGeom>
        </p:spPr>
        <p:txBody>
          <a:bodyPr vert="horz" lIns="91440" tIns="45720" rIns="91440" bIns="45720" rtlCol="0" anchor="t">
            <a:noAutofit/>
          </a:bodyPr>
          <a:lstStyle/>
          <a:p>
            <a:pPr marL="342900" indent="-285750" algn="just" rtl="0">
              <a:lnSpc>
                <a:spcPct val="90000"/>
              </a:lnSpc>
              <a:spcAft>
                <a:spcPts val="600"/>
              </a:spcAft>
              <a:buFont typeface="Wingdings" panose="05000000000000000000" pitchFamily="34" charset="0"/>
              <a:buChar char="§"/>
            </a:pPr>
            <a:r>
              <a:rPr lang="en-US" kern="1200" dirty="0">
                <a:solidFill>
                  <a:schemeClr val="bg1"/>
                </a:solidFill>
                <a:latin typeface="+mn-lt"/>
                <a:ea typeface="+mn-ea"/>
                <a:cs typeface="+mn-cs"/>
              </a:rPr>
              <a:t>Utility functions simplify board operations:</a:t>
            </a:r>
            <a:endParaRPr lang="en-US" kern="1200" dirty="0">
              <a:solidFill>
                <a:schemeClr val="bg1"/>
              </a:solidFill>
              <a:latin typeface="+mn-lt"/>
              <a:ea typeface="Calibri" panose="020F0502020204030204"/>
              <a:cs typeface="Calibri" panose="020F0502020204030204"/>
            </a:endParaRPr>
          </a:p>
          <a:p>
            <a:pPr marL="742950" lvl="1" indent="-228600" algn="just" rtl="0">
              <a:lnSpc>
                <a:spcPct val="90000"/>
              </a:lnSpc>
              <a:buFont typeface="Arial" panose="020B0604020202020204" pitchFamily="34" charset="0"/>
              <a:buChar char="•"/>
            </a:pPr>
            <a:r>
              <a:rPr lang="en-US" b="1" kern="1200" err="1">
                <a:solidFill>
                  <a:schemeClr val="bg1"/>
                </a:solidFill>
                <a:latin typeface="Consolas" panose="020B0609020204030204"/>
                <a:ea typeface="+mn-ea"/>
                <a:cs typeface="+mn-cs"/>
              </a:rPr>
              <a:t>get_piece</a:t>
            </a:r>
            <a:r>
              <a:rPr lang="en-US" b="1" kern="1200" dirty="0">
                <a:solidFill>
                  <a:schemeClr val="bg1"/>
                </a:solidFill>
                <a:latin typeface="Consolas" panose="020B0609020204030204"/>
                <a:ea typeface="+mn-ea"/>
                <a:cs typeface="+mn-cs"/>
              </a:rPr>
              <a:t>()</a:t>
            </a:r>
            <a:r>
              <a:rPr lang="en-US" b="1" kern="1200" dirty="0">
                <a:solidFill>
                  <a:schemeClr val="bg1"/>
                </a:solidFill>
                <a:latin typeface="+mn-lt"/>
                <a:ea typeface="+mn-ea"/>
                <a:cs typeface="+mn-cs"/>
              </a:rPr>
              <a:t> / </a:t>
            </a:r>
            <a:r>
              <a:rPr lang="en-US" b="1" kern="1200" err="1">
                <a:solidFill>
                  <a:schemeClr val="bg1"/>
                </a:solidFill>
                <a:latin typeface="Consolas" panose="020B0609020204030204"/>
                <a:ea typeface="+mn-ea"/>
                <a:cs typeface="+mn-cs"/>
              </a:rPr>
              <a:t>set_piece</a:t>
            </a:r>
            <a:r>
              <a:rPr lang="en-US" b="1" kern="1200" dirty="0">
                <a:solidFill>
                  <a:schemeClr val="bg1"/>
                </a:solidFill>
                <a:latin typeface="Consolas" panose="020B0609020204030204"/>
                <a:ea typeface="+mn-ea"/>
                <a:cs typeface="+mn-cs"/>
              </a:rPr>
              <a:t>()</a:t>
            </a:r>
            <a:r>
              <a:rPr lang="en-US" kern="1200" dirty="0">
                <a:solidFill>
                  <a:schemeClr val="bg1"/>
                </a:solidFill>
                <a:latin typeface="+mn-lt"/>
                <a:ea typeface="+mn-ea"/>
                <a:cs typeface="+mn-cs"/>
              </a:rPr>
              <a:t>: access or modify board cells</a:t>
            </a:r>
            <a:endParaRPr lang="en-US" kern="1200" dirty="0">
              <a:solidFill>
                <a:schemeClr val="bg1"/>
              </a:solidFill>
              <a:latin typeface="+mn-lt"/>
              <a:ea typeface="Calibri" panose="020F0502020204030204"/>
              <a:cs typeface="Calibri" panose="020F0502020204030204"/>
            </a:endParaRPr>
          </a:p>
          <a:p>
            <a:pPr marL="742950" lvl="1" indent="-228600" algn="just" rtl="0">
              <a:lnSpc>
                <a:spcPct val="90000"/>
              </a:lnSpc>
              <a:buFont typeface="Arial" panose="020B0604020202020204" pitchFamily="34" charset="0"/>
              <a:buChar char="•"/>
            </a:pPr>
            <a:r>
              <a:rPr lang="en-US" b="1" kern="1200" dirty="0" err="1">
                <a:solidFill>
                  <a:schemeClr val="bg1"/>
                </a:solidFill>
                <a:latin typeface="Consolas" panose="020B0609020204030204"/>
                <a:ea typeface="+mn-ea"/>
                <a:cs typeface="+mn-cs"/>
              </a:rPr>
              <a:t>pos_to_coord</a:t>
            </a:r>
            <a:r>
              <a:rPr lang="en-US" b="1" kern="1200" dirty="0">
                <a:solidFill>
                  <a:schemeClr val="bg1"/>
                </a:solidFill>
                <a:latin typeface="Consolas" panose="020B0609020204030204"/>
                <a:ea typeface="+mn-ea"/>
                <a:cs typeface="+mn-cs"/>
              </a:rPr>
              <a:t>()</a:t>
            </a:r>
            <a:r>
              <a:rPr lang="en-US" b="1" kern="1200" dirty="0">
                <a:solidFill>
                  <a:schemeClr val="bg1"/>
                </a:solidFill>
                <a:latin typeface="+mn-lt"/>
                <a:ea typeface="+mn-ea"/>
                <a:cs typeface="+mn-cs"/>
              </a:rPr>
              <a:t> / </a:t>
            </a:r>
            <a:r>
              <a:rPr lang="en-US" b="1" kern="1200" dirty="0" err="1">
                <a:solidFill>
                  <a:schemeClr val="bg1"/>
                </a:solidFill>
                <a:latin typeface="Consolas" panose="020B0609020204030204"/>
                <a:ea typeface="+mn-ea"/>
                <a:cs typeface="+mn-cs"/>
              </a:rPr>
              <a:t>coord_to_pos</a:t>
            </a:r>
            <a:r>
              <a:rPr lang="en-US" b="1" kern="1200" dirty="0">
                <a:solidFill>
                  <a:schemeClr val="bg1"/>
                </a:solidFill>
                <a:latin typeface="Consolas" panose="020B0609020204030204"/>
                <a:ea typeface="+mn-ea"/>
                <a:cs typeface="+mn-cs"/>
              </a:rPr>
              <a:t>()</a:t>
            </a:r>
            <a:r>
              <a:rPr lang="en-US" kern="1200" dirty="0">
                <a:solidFill>
                  <a:schemeClr val="bg1"/>
                </a:solidFill>
                <a:latin typeface="+mn-lt"/>
                <a:ea typeface="+mn-ea"/>
                <a:cs typeface="+mn-cs"/>
              </a:rPr>
              <a:t>: convert between 'e2' and (6,4)</a:t>
            </a:r>
            <a:endParaRPr lang="en-US" kern="1200" dirty="0">
              <a:solidFill>
                <a:schemeClr val="bg1"/>
              </a:solidFill>
              <a:latin typeface="+mn-lt"/>
              <a:ea typeface="Calibri" panose="020F0502020204030204"/>
              <a:cs typeface="Calibri" panose="020F0502020204030204"/>
            </a:endParaRPr>
          </a:p>
          <a:p>
            <a:pPr marL="742950" lvl="1" indent="-228600" algn="just" rtl="0">
              <a:lnSpc>
                <a:spcPct val="90000"/>
              </a:lnSpc>
              <a:buFont typeface="Arial" panose="020B0604020202020204" pitchFamily="34" charset="0"/>
              <a:buChar char="•"/>
            </a:pPr>
            <a:r>
              <a:rPr lang="en-US" b="1" kern="1200" dirty="0" err="1">
                <a:solidFill>
                  <a:schemeClr val="bg1"/>
                </a:solidFill>
                <a:latin typeface="Consolas" panose="020B0609020204030204"/>
                <a:ea typeface="+mn-ea"/>
                <a:cs typeface="+mn-cs"/>
              </a:rPr>
              <a:t>in_bounds</a:t>
            </a:r>
            <a:r>
              <a:rPr lang="en-US" b="1" kern="1200" dirty="0">
                <a:solidFill>
                  <a:schemeClr val="bg1"/>
                </a:solidFill>
                <a:latin typeface="Consolas" panose="020B0609020204030204"/>
                <a:ea typeface="+mn-ea"/>
                <a:cs typeface="+mn-cs"/>
              </a:rPr>
              <a:t>()</a:t>
            </a:r>
            <a:r>
              <a:rPr lang="en-US" kern="1200" dirty="0">
                <a:solidFill>
                  <a:schemeClr val="bg1"/>
                </a:solidFill>
                <a:latin typeface="+mn-lt"/>
                <a:ea typeface="+mn-ea"/>
                <a:cs typeface="+mn-cs"/>
              </a:rPr>
              <a:t>: ensures positions stay within the 8×8 board</a:t>
            </a:r>
            <a:endParaRPr lang="en-US" kern="1200" dirty="0">
              <a:solidFill>
                <a:schemeClr val="bg1"/>
              </a:solidFill>
              <a:latin typeface="+mn-lt"/>
              <a:ea typeface="Calibri" panose="020F0502020204030204"/>
              <a:cs typeface="Calibri" panose="020F0502020204030204"/>
            </a:endParaRPr>
          </a:p>
          <a:p>
            <a:pPr marL="742950" lvl="1" indent="-228600" algn="just" rtl="0">
              <a:lnSpc>
                <a:spcPct val="90000"/>
              </a:lnSpc>
              <a:buFont typeface="Arial" panose="020B0604020202020204" pitchFamily="34" charset="0"/>
              <a:buChar char="•"/>
            </a:pPr>
            <a:r>
              <a:rPr lang="en-US" b="1" kern="1200" dirty="0" err="1">
                <a:solidFill>
                  <a:schemeClr val="bg1"/>
                </a:solidFill>
                <a:latin typeface="Consolas" panose="020B0609020204030204"/>
                <a:ea typeface="+mn-ea"/>
                <a:cs typeface="+mn-cs"/>
              </a:rPr>
              <a:t>king_exists</a:t>
            </a:r>
            <a:r>
              <a:rPr lang="en-US" b="1" kern="1200" dirty="0">
                <a:solidFill>
                  <a:schemeClr val="bg1"/>
                </a:solidFill>
                <a:latin typeface="Consolas" panose="020B0609020204030204"/>
                <a:ea typeface="+mn-ea"/>
                <a:cs typeface="+mn-cs"/>
              </a:rPr>
              <a:t>()</a:t>
            </a:r>
            <a:r>
              <a:rPr lang="en-US" kern="1200" dirty="0">
                <a:solidFill>
                  <a:schemeClr val="bg1"/>
                </a:solidFill>
                <a:latin typeface="+mn-lt"/>
                <a:ea typeface="+mn-ea"/>
                <a:cs typeface="+mn-cs"/>
              </a:rPr>
              <a:t>: used to detect checkmate condition</a:t>
            </a:r>
            <a:endParaRPr lang="en-US" kern="1200" dirty="0">
              <a:solidFill>
                <a:schemeClr val="bg1"/>
              </a:solidFill>
              <a:latin typeface="+mn-lt"/>
              <a:ea typeface="Calibri" panose="020F0502020204030204"/>
              <a:cs typeface="Calibri" panose="020F0502020204030204"/>
            </a:endParaRPr>
          </a:p>
          <a:p>
            <a:pPr marL="285750" indent="-228600" algn="just" rtl="0">
              <a:lnSpc>
                <a:spcPct val="90000"/>
              </a:lnSpc>
              <a:buFont typeface="Wingdings" panose="05000000000000000000" pitchFamily="34" charset="0"/>
              <a:buChar char="§"/>
            </a:pPr>
            <a:r>
              <a:rPr lang="en-US" kern="1200" dirty="0">
                <a:solidFill>
                  <a:schemeClr val="bg1"/>
                </a:solidFill>
                <a:latin typeface="+mn-lt"/>
                <a:ea typeface="Calibri" panose="020F0502020204030204"/>
                <a:cs typeface="Calibri" panose="020F0502020204030204"/>
              </a:rPr>
              <a:t>These functions are reused across move generation, validation and gameplay</a:t>
            </a:r>
          </a:p>
        </p:txBody>
      </p:sp>
      <p:cxnSp>
        <p:nvCxnSpPr>
          <p:cNvPr id="45" name="Straight Connector 44"/>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图片 4" descr="文本&#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931" y="1808235"/>
            <a:ext cx="5191942" cy="3658006"/>
          </a:xfrm>
          <a:prstGeom prst="rect">
            <a:avLst/>
          </a:prstGeom>
        </p:spPr>
      </p:pic>
      <p:sp>
        <p:nvSpPr>
          <p:cNvPr id="3" name="TextBox 2">
            <a:extLst>
              <a:ext uri="{FF2B5EF4-FFF2-40B4-BE49-F238E27FC236}">
                <a16:creationId xmlns:a16="http://schemas.microsoft.com/office/drawing/2014/main" id="{A30C5386-246F-6520-9078-034D84F91A70}"/>
              </a:ext>
            </a:extLst>
          </p:cNvPr>
          <p:cNvSpPr txBox="1"/>
          <p:nvPr/>
        </p:nvSpPr>
        <p:spPr>
          <a:xfrm>
            <a:off x="9905633" y="6581001"/>
            <a:ext cx="2286367"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DUAN SHUJIE(AIT2209069)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745819" y="738307"/>
            <a:ext cx="4707671" cy="751974"/>
          </a:xfrm>
          <a:prstGeom prst="rect">
            <a:avLst/>
          </a:prstGeom>
        </p:spPr>
        <p:txBody>
          <a:bodyPr vert="horz" lIns="91440" tIns="45720" rIns="91440" bIns="45720" rtlCol="0" anchor="t">
            <a:normAutofit/>
          </a:bodyPr>
          <a:lstStyle/>
          <a:p>
            <a:pPr algn="l" rtl="0">
              <a:lnSpc>
                <a:spcPct val="90000"/>
              </a:lnSpc>
              <a:spcBef>
                <a:spcPct val="0"/>
              </a:spcBef>
              <a:spcAft>
                <a:spcPts val="600"/>
              </a:spcAft>
            </a:pPr>
            <a:r>
              <a:rPr lang="en-US" sz="3600" b="1" kern="1200" dirty="0">
                <a:solidFill>
                  <a:schemeClr val="bg1"/>
                </a:solidFill>
                <a:latin typeface="Bernard MT Condensed" panose="02050806060905020404"/>
                <a:ea typeface="+mj-ea"/>
                <a:cs typeface="+mj-cs"/>
              </a:rPr>
              <a:t>Move Generation</a:t>
            </a:r>
          </a:p>
        </p:txBody>
      </p:sp>
      <p:cxnSp>
        <p:nvCxnSpPr>
          <p:cNvPr id="43" name="Straight Connector 42"/>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图片 1" descr="图形用户界面, 文本, 应用程序&#10;&#10;AI 生成的内容可能不正确。"/>
          <p:cNvPicPr>
            <a:picLocks noChangeAspect="1"/>
          </p:cNvPicPr>
          <p:nvPr/>
        </p:nvPicPr>
        <p:blipFill>
          <a:blip r:embed="rId2"/>
          <a:stretch>
            <a:fillRect/>
          </a:stretch>
        </p:blipFill>
        <p:spPr>
          <a:xfrm>
            <a:off x="6557170" y="974307"/>
            <a:ext cx="4389263" cy="703345"/>
          </a:xfrm>
          <a:prstGeom prst="rect">
            <a:avLst/>
          </a:prstGeom>
        </p:spPr>
      </p:pic>
      <p:sp>
        <p:nvSpPr>
          <p:cNvPr id="9" name="文本框 8"/>
          <p:cNvSpPr txBox="1"/>
          <p:nvPr/>
        </p:nvSpPr>
        <p:spPr>
          <a:xfrm>
            <a:off x="750831" y="1798443"/>
            <a:ext cx="4889869" cy="3785652"/>
          </a:xfrm>
          <a:prstGeom prst="rect">
            <a:avLst/>
          </a:prstGeom>
          <a:noFill/>
        </p:spPr>
        <p:txBody>
          <a:bodyPr wrap="square" lIns="91440" tIns="45720" rIns="91440" bIns="45720" anchor="t">
            <a:spAutoFit/>
          </a:bodyPr>
          <a:lstStyle/>
          <a:p>
            <a:pPr marL="342900" indent="-342900" algn="just">
              <a:buAutoNum type="arabicPeriod"/>
            </a:pPr>
            <a:r>
              <a:rPr lang="en-US" altLang="zh-CN" sz="1600" dirty="0">
                <a:solidFill>
                  <a:schemeClr val="bg1"/>
                </a:solidFill>
              </a:rPr>
              <a:t>Determine which side the chess piece belongs to (white 1~6, black 7~12).</a:t>
            </a:r>
            <a:endParaRPr lang="en-US" sz="1600">
              <a:solidFill>
                <a:schemeClr val="bg1"/>
              </a:solidFill>
            </a:endParaRPr>
          </a:p>
          <a:p>
            <a:pPr marL="342900" indent="-342900" algn="just">
              <a:buAutoNum type="arabicPeriod"/>
            </a:pPr>
            <a:r>
              <a:rPr lang="en-US" altLang="zh-CN" sz="1600" dirty="0">
                <a:solidFill>
                  <a:schemeClr val="bg1"/>
                </a:solidFill>
              </a:rPr>
              <a:t>Determine the chess piece type by code-6, removing the color effect.</a:t>
            </a:r>
          </a:p>
          <a:p>
            <a:pPr marL="342900" indent="-342900" algn="just">
              <a:buAutoNum type="arabicPeriod"/>
            </a:pPr>
            <a:r>
              <a:rPr lang="en-US" altLang="zh-CN" sz="1600" dirty="0">
                <a:solidFill>
                  <a:schemeClr val="bg1"/>
                </a:solidFill>
              </a:rPr>
              <a:t>Use </a:t>
            </a:r>
            <a:r>
              <a:rPr lang="en-US" altLang="zh-CN" sz="1600" err="1">
                <a:solidFill>
                  <a:schemeClr val="bg1"/>
                </a:solidFill>
              </a:rPr>
              <a:t>ptype</a:t>
            </a:r>
            <a:r>
              <a:rPr lang="en-US" altLang="zh-CN" sz="1600" dirty="0">
                <a:solidFill>
                  <a:schemeClr val="bg1"/>
                </a:solidFill>
              </a:rPr>
              <a:t> to use the if-</a:t>
            </a:r>
            <a:r>
              <a:rPr lang="en-US" altLang="zh-CN" sz="1600" err="1">
                <a:solidFill>
                  <a:schemeClr val="bg1"/>
                </a:solidFill>
              </a:rPr>
              <a:t>elif</a:t>
            </a:r>
            <a:r>
              <a:rPr lang="en-US" altLang="zh-CN" sz="1600" dirty="0">
                <a:solidFill>
                  <a:schemeClr val="bg1"/>
                </a:solidFill>
              </a:rPr>
              <a:t> loop to determine the type of chess piece.</a:t>
            </a:r>
          </a:p>
          <a:p>
            <a:pPr marL="342900" indent="-342900" algn="just">
              <a:buAutoNum type="arabicPeriod"/>
            </a:pPr>
            <a:r>
              <a:rPr lang="en-US" sz="1600" dirty="0">
                <a:solidFill>
                  <a:schemeClr val="bg1"/>
                </a:solidFill>
                <a:latin typeface="Calibri"/>
                <a:ea typeface="Calibri"/>
                <a:cs typeface="Calibri"/>
              </a:rPr>
              <a:t>Use a for loop to record the direction the piece can go to, which serves as the starting point for the next while loop.</a:t>
            </a:r>
          </a:p>
          <a:p>
            <a:pPr marL="342900" indent="-342900" algn="just">
              <a:buAutoNum type="arabicPeriod"/>
            </a:pPr>
            <a:r>
              <a:rPr lang="en-US" altLang="zh-CN" sz="1600" dirty="0">
                <a:solidFill>
                  <a:schemeClr val="bg1"/>
                </a:solidFill>
                <a:latin typeface="Calibri"/>
                <a:ea typeface="Calibri"/>
                <a:cs typeface="Calibri"/>
              </a:rPr>
              <a:t>If</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grid</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is</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empty,</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you</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can</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move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to</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this</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position</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and</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add</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moves.</a:t>
            </a:r>
          </a:p>
          <a:p>
            <a:pPr marL="342900" indent="-342900" algn="just">
              <a:buAutoNum type="arabicPeriod"/>
            </a:pPr>
            <a:r>
              <a:rPr lang="en-US" altLang="zh-CN" sz="1600" dirty="0">
                <a:solidFill>
                  <a:schemeClr val="bg1"/>
                </a:solidFill>
                <a:latin typeface="Calibri"/>
                <a:ea typeface="Calibri"/>
                <a:cs typeface="Calibri"/>
              </a:rPr>
              <a:t>Otherwise,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it</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means</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there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is</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a</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chess</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piece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on</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grid. If</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the</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piece</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on</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the</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square</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is</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not</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ours,</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we</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can</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capture</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it</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and</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add</a:t>
            </a:r>
            <a:r>
              <a:rPr lang="zh-CN"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moves.</a:t>
            </a:r>
            <a:endParaRPr lang="zh-CN" altLang="en-US" sz="1600" dirty="0">
              <a:solidFill>
                <a:schemeClr val="bg1"/>
              </a:solidFill>
              <a:latin typeface="Calibri"/>
              <a:ea typeface="Calibri"/>
              <a:cs typeface="Calibri"/>
            </a:endParaRPr>
          </a:p>
          <a:p>
            <a:pPr marL="342900" indent="-342900" algn="just">
              <a:buAutoNum type="arabicPeriod"/>
            </a:pPr>
            <a:r>
              <a:rPr lang="en-US" altLang="zh-CN" sz="1600" dirty="0">
                <a:solidFill>
                  <a:schemeClr val="bg1"/>
                </a:solidFill>
                <a:latin typeface="Calibri"/>
                <a:ea typeface="Calibri"/>
                <a:cs typeface="Calibri"/>
              </a:rPr>
              <a:t>Continue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exploring</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the</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next</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cell</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in</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direction</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(dr,</a:t>
            </a:r>
            <a:r>
              <a:rPr lang="zh-CN" altLang="en-US" sz="1600" dirty="0">
                <a:solidFill>
                  <a:schemeClr val="bg1"/>
                </a:solidFill>
                <a:latin typeface="Calibri"/>
                <a:ea typeface="Calibri"/>
                <a:cs typeface="Calibri"/>
              </a:rPr>
              <a:t> </a:t>
            </a:r>
            <a:r>
              <a:rPr lang="en-US" altLang="zh-CN" sz="1600" dirty="0">
                <a:solidFill>
                  <a:schemeClr val="bg1"/>
                </a:solidFill>
                <a:latin typeface="Calibri"/>
                <a:ea typeface="Calibri"/>
                <a:cs typeface="Calibri"/>
              </a:rPr>
              <a:t>dc).</a:t>
            </a:r>
            <a:endParaRPr lang="en-US" sz="1600" dirty="0">
              <a:solidFill>
                <a:schemeClr val="bg1"/>
              </a:solidFill>
              <a:latin typeface="Calibri"/>
              <a:ea typeface="Calibri"/>
              <a:cs typeface="Calibri"/>
            </a:endParaRPr>
          </a:p>
        </p:txBody>
      </p:sp>
      <p:pic>
        <p:nvPicPr>
          <p:cNvPr id="10" name="图片 9"/>
          <p:cNvPicPr>
            <a:picLocks noChangeAspect="1"/>
          </p:cNvPicPr>
          <p:nvPr/>
        </p:nvPicPr>
        <p:blipFill>
          <a:blip r:embed="rId3"/>
          <a:stretch>
            <a:fillRect/>
          </a:stretch>
        </p:blipFill>
        <p:spPr>
          <a:xfrm>
            <a:off x="6094089" y="2550903"/>
            <a:ext cx="5410200" cy="584200"/>
          </a:xfrm>
          <a:prstGeom prst="rect">
            <a:avLst/>
          </a:prstGeom>
        </p:spPr>
      </p:pic>
      <p:pic>
        <p:nvPicPr>
          <p:cNvPr id="12" name="图片 11" descr="文本&#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946" y="3789530"/>
            <a:ext cx="3860800" cy="2336800"/>
          </a:xfrm>
          <a:prstGeom prst="rect">
            <a:avLst/>
          </a:prstGeom>
        </p:spPr>
      </p:pic>
      <p:cxnSp>
        <p:nvCxnSpPr>
          <p:cNvPr id="3" name="Straight Arrow Connector 2">
            <a:extLst>
              <a:ext uri="{FF2B5EF4-FFF2-40B4-BE49-F238E27FC236}">
                <a16:creationId xmlns:a16="http://schemas.microsoft.com/office/drawing/2014/main" id="{BDFFC93E-E916-BE8B-8DCD-A023E8217B26}"/>
              </a:ext>
            </a:extLst>
          </p:cNvPr>
          <p:cNvCxnSpPr/>
          <p:nvPr/>
        </p:nvCxnSpPr>
        <p:spPr>
          <a:xfrm flipH="1">
            <a:off x="8747057" y="1722935"/>
            <a:ext cx="22653" cy="8320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40C62138-32A0-68E6-6199-A159AED3A52E}"/>
              </a:ext>
            </a:extLst>
          </p:cNvPr>
          <p:cNvCxnSpPr>
            <a:cxnSpLocks/>
          </p:cNvCxnSpPr>
          <p:nvPr/>
        </p:nvCxnSpPr>
        <p:spPr>
          <a:xfrm flipH="1">
            <a:off x="8942705" y="3267530"/>
            <a:ext cx="2059" cy="5231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A4041B01-49BF-C5C4-725D-CAF60E6385F8}"/>
              </a:ext>
            </a:extLst>
          </p:cNvPr>
          <p:cNvSpPr txBox="1"/>
          <p:nvPr/>
        </p:nvSpPr>
        <p:spPr>
          <a:xfrm>
            <a:off x="9905633" y="6581001"/>
            <a:ext cx="2286367"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DUAN SHUJIE(AIT2209069)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838200" y="500208"/>
            <a:ext cx="5088671" cy="1071189"/>
          </a:xfrm>
          <a:prstGeom prst="rect">
            <a:avLst/>
          </a:prstGeom>
        </p:spPr>
        <p:txBody>
          <a:bodyPr vert="horz" lIns="91440" tIns="45720" rIns="91440" bIns="45720" rtlCol="0" anchor="t">
            <a:noAutofit/>
          </a:bodyPr>
          <a:lstStyle/>
          <a:p>
            <a:pPr algn="l">
              <a:lnSpc>
                <a:spcPct val="90000"/>
              </a:lnSpc>
              <a:spcBef>
                <a:spcPct val="0"/>
              </a:spcBef>
              <a:spcAft>
                <a:spcPts val="600"/>
              </a:spcAft>
            </a:pPr>
            <a:r>
              <a:rPr lang="en-US" sz="3600" b="1" kern="1200">
                <a:solidFill>
                  <a:schemeClr val="bg1"/>
                </a:solidFill>
                <a:latin typeface="Bernard MT Condensed" panose="02050806060905020404"/>
                <a:ea typeface="+mj-ea"/>
                <a:cs typeface="+mj-cs"/>
              </a:rPr>
              <a:t>Score Tracking &amp; Game Progress</a:t>
            </a:r>
          </a:p>
        </p:txBody>
      </p:sp>
      <p:cxnSp>
        <p:nvCxnSpPr>
          <p:cNvPr id="29" name="Straight Connector 28"/>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710030" y="1909192"/>
            <a:ext cx="4807382" cy="3647710"/>
          </a:xfrm>
          <a:prstGeom prst="rect">
            <a:avLst/>
          </a:prstGeom>
        </p:spPr>
        <p:txBody>
          <a:bodyPr vert="horz" lIns="91440" tIns="45720" rIns="91440" bIns="45720" rtlCol="0" anchor="t">
            <a:normAutofit/>
          </a:bodyPr>
          <a:lstStyle/>
          <a:p>
            <a:pPr marL="342900" indent="-285750" algn="just" rtl="0">
              <a:lnSpc>
                <a:spcPct val="90000"/>
              </a:lnSpc>
              <a:spcAft>
                <a:spcPts val="600"/>
              </a:spcAft>
              <a:buFont typeface="Wingdings" panose="05000000000000000000" pitchFamily="34" charset="0"/>
              <a:buChar char="§"/>
            </a:pPr>
            <a:r>
              <a:rPr lang="en-US" kern="1200">
                <a:solidFill>
                  <a:schemeClr val="bg1"/>
                </a:solidFill>
                <a:latin typeface="+mn-lt"/>
                <a:ea typeface="+mn-ea"/>
                <a:cs typeface="+mn-cs"/>
              </a:rPr>
              <a:t>Each player is tracked using a unique player ID.</a:t>
            </a:r>
            <a:endParaRPr lang="en-US" kern="1200">
              <a:solidFill>
                <a:schemeClr val="bg1"/>
              </a:solidFill>
              <a:latin typeface="+mn-lt"/>
              <a:ea typeface="Calibri" panose="020F0502020204030204"/>
              <a:cs typeface="Calibri" panose="020F0502020204030204"/>
            </a:endParaRPr>
          </a:p>
          <a:p>
            <a:pPr marL="285750" indent="-228600" algn="just" rtl="0">
              <a:lnSpc>
                <a:spcPct val="90000"/>
              </a:lnSpc>
              <a:spcAft>
                <a:spcPts val="600"/>
              </a:spcAft>
              <a:buFont typeface="Wingdings" panose="05000000000000000000" pitchFamily="34" charset="0"/>
              <a:buChar char="§"/>
            </a:pPr>
            <a:r>
              <a:rPr lang="en-US" kern="1200">
                <a:solidFill>
                  <a:schemeClr val="bg1"/>
                </a:solidFill>
                <a:latin typeface="+mn-lt"/>
                <a:ea typeface="Calibri" panose="020F0502020204030204"/>
                <a:cs typeface="Calibri" panose="020F0502020204030204"/>
              </a:rPr>
              <a:t>Scores are stored in a dictionary for persistent tracking.</a:t>
            </a:r>
          </a:p>
          <a:p>
            <a:pPr marL="342900" indent="-285750" algn="just">
              <a:lnSpc>
                <a:spcPct val="90000"/>
              </a:lnSpc>
              <a:spcAft>
                <a:spcPts val="600"/>
              </a:spcAft>
              <a:buFont typeface="Wingdings" panose="05000000000000000000"/>
              <a:buChar char="§"/>
            </a:pPr>
            <a:r>
              <a:rPr lang="en-US" kern="1200">
                <a:solidFill>
                  <a:schemeClr val="bg1"/>
                </a:solidFill>
                <a:latin typeface="+mn-lt"/>
                <a:ea typeface="Calibri" panose="020F0502020204030204"/>
                <a:cs typeface="Calibri" panose="020F0502020204030204"/>
              </a:rPr>
              <a:t>The game automatically updates scores after:</a:t>
            </a:r>
          </a:p>
          <a:p>
            <a:pPr marL="800100" lvl="1" indent="-285750" algn="just">
              <a:lnSpc>
                <a:spcPct val="90000"/>
              </a:lnSpc>
              <a:spcAft>
                <a:spcPts val="600"/>
              </a:spcAft>
              <a:buFont typeface="Arial" panose="020B0604020202020204"/>
              <a:buChar char="•"/>
            </a:pPr>
            <a:r>
              <a:rPr lang="en-US" kern="1200">
                <a:solidFill>
                  <a:schemeClr val="bg1"/>
                </a:solidFill>
                <a:latin typeface="+mn-lt"/>
                <a:ea typeface="Calibri" panose="020F0502020204030204"/>
                <a:cs typeface="Calibri" panose="020F0502020204030204"/>
              </a:rPr>
              <a:t>Piece capture</a:t>
            </a:r>
          </a:p>
          <a:p>
            <a:pPr marL="800100" lvl="1" indent="-285750" algn="just">
              <a:lnSpc>
                <a:spcPct val="90000"/>
              </a:lnSpc>
              <a:spcAft>
                <a:spcPts val="600"/>
              </a:spcAft>
              <a:buFont typeface="Arial" panose="020B0604020202020204"/>
              <a:buChar char="•"/>
            </a:pPr>
            <a:r>
              <a:rPr lang="en-US" kern="1200">
                <a:solidFill>
                  <a:schemeClr val="bg1"/>
                </a:solidFill>
                <a:latin typeface="+mn-lt"/>
                <a:ea typeface="Calibri" panose="020F0502020204030204"/>
                <a:cs typeface="Calibri" panose="020F0502020204030204"/>
              </a:rPr>
              <a:t>Special moves</a:t>
            </a:r>
          </a:p>
          <a:p>
            <a:pPr marL="800100" lvl="1" indent="-285750" algn="just">
              <a:lnSpc>
                <a:spcPct val="90000"/>
              </a:lnSpc>
              <a:spcAft>
                <a:spcPts val="600"/>
              </a:spcAft>
              <a:buFont typeface="Arial" panose="020B0604020202020204"/>
              <a:buChar char="•"/>
            </a:pPr>
            <a:r>
              <a:rPr lang="en-US" kern="1200">
                <a:solidFill>
                  <a:schemeClr val="bg1"/>
                </a:solidFill>
                <a:latin typeface="+mn-lt"/>
                <a:ea typeface="Calibri" panose="020F0502020204030204"/>
                <a:cs typeface="Calibri" panose="020F0502020204030204"/>
              </a:rPr>
              <a:t>Winning via checkmate</a:t>
            </a:r>
          </a:p>
        </p:txBody>
      </p:sp>
      <p:cxnSp>
        <p:nvCxnSpPr>
          <p:cNvPr id="31" name="Straight Connector 30"/>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descr="A screen shot of a computer program&#10;&#10;AI-generated content may be incorrect."/>
          <p:cNvPicPr>
            <a:picLocks noChangeAspect="1"/>
          </p:cNvPicPr>
          <p:nvPr/>
        </p:nvPicPr>
        <p:blipFill>
          <a:blip r:embed="rId2"/>
          <a:stretch>
            <a:fillRect/>
          </a:stretch>
        </p:blipFill>
        <p:spPr>
          <a:xfrm>
            <a:off x="5928139" y="768280"/>
            <a:ext cx="5559287" cy="1732308"/>
          </a:xfrm>
          <a:prstGeom prst="rect">
            <a:avLst/>
          </a:prstGeom>
        </p:spPr>
      </p:pic>
      <p:graphicFrame>
        <p:nvGraphicFramePr>
          <p:cNvPr id="8" name="Table 7"/>
          <p:cNvGraphicFramePr>
            <a:graphicFrameLocks noGrp="1"/>
          </p:cNvGraphicFramePr>
          <p:nvPr/>
        </p:nvGraphicFramePr>
        <p:xfrm>
          <a:off x="6769652" y="2827130"/>
          <a:ext cx="4136711" cy="3382060"/>
        </p:xfrm>
        <a:graphic>
          <a:graphicData uri="http://schemas.openxmlformats.org/drawingml/2006/table">
            <a:tbl>
              <a:tblPr firstRow="1" bandRow="1">
                <a:tableStyleId>{5C22544A-7EE6-4342-B048-85BDC9FD1C3A}</a:tableStyleId>
              </a:tblPr>
              <a:tblGrid>
                <a:gridCol w="2706128">
                  <a:extLst>
                    <a:ext uri="{9D8B030D-6E8A-4147-A177-3AD203B41FA5}">
                      <a16:colId xmlns:a16="http://schemas.microsoft.com/office/drawing/2014/main" val="20000"/>
                    </a:ext>
                  </a:extLst>
                </a:gridCol>
                <a:gridCol w="1430583">
                  <a:extLst>
                    <a:ext uri="{9D8B030D-6E8A-4147-A177-3AD203B41FA5}">
                      <a16:colId xmlns:a16="http://schemas.microsoft.com/office/drawing/2014/main" val="20001"/>
                    </a:ext>
                  </a:extLst>
                </a:gridCol>
              </a:tblGrid>
              <a:tr h="338206">
                <a:tc gridSpan="2">
                  <a:txBody>
                    <a:bodyPr/>
                    <a:lstStyle/>
                    <a:p>
                      <a:pPr algn="ctr"/>
                      <a:r>
                        <a:rPr lang="en-GB" sz="1600" dirty="0">
                          <a:solidFill>
                            <a:schemeClr val="tx1"/>
                          </a:solidFill>
                        </a:rPr>
                        <a:t>Point System Breakdown</a:t>
                      </a:r>
                    </a:p>
                  </a:txBody>
                  <a:tcPr/>
                </a:tc>
                <a:tc hMerge="1">
                  <a:txBody>
                    <a:bodyPr/>
                    <a:lstStyle/>
                    <a:p>
                      <a:endParaRPr lang="en-US"/>
                    </a:p>
                  </a:txBody>
                  <a:tcPr/>
                </a:tc>
                <a:extLst>
                  <a:ext uri="{0D108BD9-81ED-4DB2-BD59-A6C34878D82A}">
                    <a16:rowId xmlns:a16="http://schemas.microsoft.com/office/drawing/2014/main" val="10000"/>
                  </a:ext>
                </a:extLst>
              </a:tr>
              <a:tr h="338206">
                <a:tc>
                  <a:txBody>
                    <a:bodyPr/>
                    <a:lstStyle/>
                    <a:p>
                      <a:pPr algn="ctr"/>
                      <a:r>
                        <a:rPr lang="en-GB" sz="1600" dirty="0"/>
                        <a:t>Action</a:t>
                      </a:r>
                    </a:p>
                  </a:txBody>
                  <a:tcPr anchor="ctr">
                    <a:solidFill>
                      <a:schemeClr val="tx2">
                        <a:lumMod val="40000"/>
                        <a:lumOff val="60000"/>
                      </a:schemeClr>
                    </a:solidFill>
                  </a:tcPr>
                </a:tc>
                <a:tc>
                  <a:txBody>
                    <a:bodyPr/>
                    <a:lstStyle/>
                    <a:p>
                      <a:pPr algn="ctr"/>
                      <a:r>
                        <a:rPr lang="en-GB" sz="1600" dirty="0"/>
                        <a:t>Points Earned</a:t>
                      </a:r>
                    </a:p>
                  </a:txBody>
                  <a:tcPr anchor="ctr">
                    <a:solidFill>
                      <a:schemeClr val="tx2">
                        <a:lumMod val="40000"/>
                        <a:lumOff val="60000"/>
                      </a:schemeClr>
                    </a:solidFill>
                  </a:tcPr>
                </a:tc>
                <a:extLst>
                  <a:ext uri="{0D108BD9-81ED-4DB2-BD59-A6C34878D82A}">
                    <a16:rowId xmlns:a16="http://schemas.microsoft.com/office/drawing/2014/main" val="10001"/>
                  </a:ext>
                </a:extLst>
              </a:tr>
              <a:tr h="338206">
                <a:tc>
                  <a:txBody>
                    <a:bodyPr/>
                    <a:lstStyle/>
                    <a:p>
                      <a:pPr algn="ctr"/>
                      <a:r>
                        <a:rPr lang="en-GB" sz="1600" dirty="0"/>
                        <a:t>Capturing a Pawn</a:t>
                      </a:r>
                    </a:p>
                  </a:txBody>
                  <a:tcPr anchor="ctr"/>
                </a:tc>
                <a:tc>
                  <a:txBody>
                    <a:bodyPr/>
                    <a:lstStyle/>
                    <a:p>
                      <a:pPr algn="ctr"/>
                      <a:r>
                        <a:rPr lang="en-GB" sz="1600" dirty="0"/>
                        <a:t>+1</a:t>
                      </a:r>
                    </a:p>
                  </a:txBody>
                  <a:tcPr anchor="ctr"/>
                </a:tc>
                <a:extLst>
                  <a:ext uri="{0D108BD9-81ED-4DB2-BD59-A6C34878D82A}">
                    <a16:rowId xmlns:a16="http://schemas.microsoft.com/office/drawing/2014/main" val="10002"/>
                  </a:ext>
                </a:extLst>
              </a:tr>
              <a:tr h="338206">
                <a:tc>
                  <a:txBody>
                    <a:bodyPr/>
                    <a:lstStyle/>
                    <a:p>
                      <a:pPr algn="ctr"/>
                      <a:r>
                        <a:rPr lang="en-GB" sz="1600" dirty="0"/>
                        <a:t>Capturing a Rook</a:t>
                      </a:r>
                    </a:p>
                  </a:txBody>
                  <a:tcPr anchor="ctr"/>
                </a:tc>
                <a:tc>
                  <a:txBody>
                    <a:bodyPr/>
                    <a:lstStyle/>
                    <a:p>
                      <a:pPr algn="ctr"/>
                      <a:r>
                        <a:rPr lang="en-GB" sz="1600" dirty="0"/>
                        <a:t>+3</a:t>
                      </a:r>
                    </a:p>
                  </a:txBody>
                  <a:tcPr anchor="ctr"/>
                </a:tc>
                <a:extLst>
                  <a:ext uri="{0D108BD9-81ED-4DB2-BD59-A6C34878D82A}">
                    <a16:rowId xmlns:a16="http://schemas.microsoft.com/office/drawing/2014/main" val="10003"/>
                  </a:ext>
                </a:extLst>
              </a:tr>
              <a:tr h="338206">
                <a:tc>
                  <a:txBody>
                    <a:bodyPr/>
                    <a:lstStyle/>
                    <a:p>
                      <a:pPr algn="ctr"/>
                      <a:r>
                        <a:rPr lang="en-GB" sz="1600" dirty="0"/>
                        <a:t>Capturing a Bishop</a:t>
                      </a:r>
                    </a:p>
                  </a:txBody>
                  <a:tcPr anchor="ctr"/>
                </a:tc>
                <a:tc>
                  <a:txBody>
                    <a:bodyPr/>
                    <a:lstStyle/>
                    <a:p>
                      <a:pPr algn="ctr"/>
                      <a:r>
                        <a:rPr lang="en-GB" sz="1600" dirty="0"/>
                        <a:t>+5</a:t>
                      </a:r>
                    </a:p>
                  </a:txBody>
                  <a:tcPr anchor="ctr"/>
                </a:tc>
                <a:extLst>
                  <a:ext uri="{0D108BD9-81ED-4DB2-BD59-A6C34878D82A}">
                    <a16:rowId xmlns:a16="http://schemas.microsoft.com/office/drawing/2014/main" val="10004"/>
                  </a:ext>
                </a:extLst>
              </a:tr>
              <a:tr h="338206">
                <a:tc>
                  <a:txBody>
                    <a:bodyPr/>
                    <a:lstStyle/>
                    <a:p>
                      <a:pPr algn="ctr"/>
                      <a:r>
                        <a:rPr lang="en-GB" sz="1600" dirty="0"/>
                        <a:t>Capturing a Queen</a:t>
                      </a:r>
                    </a:p>
                  </a:txBody>
                  <a:tcPr anchor="ctr"/>
                </a:tc>
                <a:tc>
                  <a:txBody>
                    <a:bodyPr/>
                    <a:lstStyle/>
                    <a:p>
                      <a:pPr algn="ctr"/>
                      <a:r>
                        <a:rPr lang="en-GB" sz="1600" dirty="0"/>
                        <a:t>+9</a:t>
                      </a:r>
                    </a:p>
                  </a:txBody>
                  <a:tcPr anchor="ctr"/>
                </a:tc>
                <a:extLst>
                  <a:ext uri="{0D108BD9-81ED-4DB2-BD59-A6C34878D82A}">
                    <a16:rowId xmlns:a16="http://schemas.microsoft.com/office/drawing/2014/main" val="10005"/>
                  </a:ext>
                </a:extLst>
              </a:tr>
              <a:tr h="338206">
                <a:tc>
                  <a:txBody>
                    <a:bodyPr/>
                    <a:lstStyle/>
                    <a:p>
                      <a:pPr algn="ctr"/>
                      <a:r>
                        <a:rPr lang="en-GB" sz="1600" dirty="0"/>
                        <a:t>Castling</a:t>
                      </a:r>
                    </a:p>
                  </a:txBody>
                  <a:tcPr anchor="ctr"/>
                </a:tc>
                <a:tc>
                  <a:txBody>
                    <a:bodyPr/>
                    <a:lstStyle/>
                    <a:p>
                      <a:pPr algn="ctr"/>
                      <a:r>
                        <a:rPr lang="en-GB" sz="1600" dirty="0"/>
                        <a:t>+3</a:t>
                      </a:r>
                    </a:p>
                  </a:txBody>
                  <a:tcPr anchor="ctr"/>
                </a:tc>
                <a:extLst>
                  <a:ext uri="{0D108BD9-81ED-4DB2-BD59-A6C34878D82A}">
                    <a16:rowId xmlns:a16="http://schemas.microsoft.com/office/drawing/2014/main" val="10006"/>
                  </a:ext>
                </a:extLst>
              </a:tr>
              <a:tr h="338206">
                <a:tc>
                  <a:txBody>
                    <a:bodyPr/>
                    <a:lstStyle/>
                    <a:p>
                      <a:pPr algn="ctr"/>
                      <a:r>
                        <a:rPr lang="en-GB" sz="1600" dirty="0"/>
                        <a:t>En Passant</a:t>
                      </a:r>
                    </a:p>
                  </a:txBody>
                  <a:tcPr anchor="ctr"/>
                </a:tc>
                <a:tc>
                  <a:txBody>
                    <a:bodyPr/>
                    <a:lstStyle/>
                    <a:p>
                      <a:pPr algn="ctr"/>
                      <a:r>
                        <a:rPr lang="en-GB" sz="1600" dirty="0"/>
                        <a:t>+2</a:t>
                      </a:r>
                    </a:p>
                  </a:txBody>
                  <a:tcPr anchor="ctr"/>
                </a:tc>
                <a:extLst>
                  <a:ext uri="{0D108BD9-81ED-4DB2-BD59-A6C34878D82A}">
                    <a16:rowId xmlns:a16="http://schemas.microsoft.com/office/drawing/2014/main" val="10007"/>
                  </a:ext>
                </a:extLst>
              </a:tr>
              <a:tr h="338206">
                <a:tc>
                  <a:txBody>
                    <a:bodyPr/>
                    <a:lstStyle/>
                    <a:p>
                      <a:pPr lvl="0" algn="ctr">
                        <a:buNone/>
                      </a:pPr>
                      <a:r>
                        <a:rPr lang="en-GB" sz="1600" dirty="0"/>
                        <a:t>Pawn Promotion</a:t>
                      </a:r>
                    </a:p>
                  </a:txBody>
                  <a:tcPr anchor="ctr"/>
                </a:tc>
                <a:tc>
                  <a:txBody>
                    <a:bodyPr/>
                    <a:lstStyle/>
                    <a:p>
                      <a:pPr lvl="0" algn="ctr">
                        <a:buNone/>
                      </a:pPr>
                      <a:r>
                        <a:rPr lang="en-GB" sz="1600" dirty="0"/>
                        <a:t>+5</a:t>
                      </a:r>
                    </a:p>
                  </a:txBody>
                  <a:tcPr anchor="ctr"/>
                </a:tc>
                <a:extLst>
                  <a:ext uri="{0D108BD9-81ED-4DB2-BD59-A6C34878D82A}">
                    <a16:rowId xmlns:a16="http://schemas.microsoft.com/office/drawing/2014/main" val="10008"/>
                  </a:ext>
                </a:extLst>
              </a:tr>
              <a:tr h="338206">
                <a:tc>
                  <a:txBody>
                    <a:bodyPr/>
                    <a:lstStyle/>
                    <a:p>
                      <a:pPr lvl="0" algn="ctr">
                        <a:buNone/>
                      </a:pPr>
                      <a:r>
                        <a:rPr lang="en-GB" sz="1600" dirty="0"/>
                        <a:t>Checkmate Win</a:t>
                      </a:r>
                    </a:p>
                  </a:txBody>
                  <a:tcPr anchor="ctr"/>
                </a:tc>
                <a:tc>
                  <a:txBody>
                    <a:bodyPr/>
                    <a:lstStyle/>
                    <a:p>
                      <a:pPr lvl="0" algn="ctr">
                        <a:buNone/>
                      </a:pPr>
                      <a:r>
                        <a:rPr lang="en-GB" sz="1600" dirty="0"/>
                        <a:t>+10</a:t>
                      </a:r>
                    </a:p>
                  </a:txBody>
                  <a:tcPr anchor="ctr"/>
                </a:tc>
                <a:extLst>
                  <a:ext uri="{0D108BD9-81ED-4DB2-BD59-A6C34878D82A}">
                    <a16:rowId xmlns:a16="http://schemas.microsoft.com/office/drawing/2014/main" val="10009"/>
                  </a:ext>
                </a:extLst>
              </a:tr>
            </a:tbl>
          </a:graphicData>
        </a:graphic>
      </p:graphicFrame>
      <p:sp>
        <p:nvSpPr>
          <p:cNvPr id="5" name="TextBox 4">
            <a:extLst>
              <a:ext uri="{FF2B5EF4-FFF2-40B4-BE49-F238E27FC236}">
                <a16:creationId xmlns:a16="http://schemas.microsoft.com/office/drawing/2014/main" id="{80FE0BC8-6983-6941-EB3B-8D6247FF5F12}"/>
              </a:ext>
            </a:extLst>
          </p:cNvPr>
          <p:cNvSpPr txBox="1"/>
          <p:nvPr/>
        </p:nvSpPr>
        <p:spPr>
          <a:xfrm>
            <a:off x="0" y="6581001"/>
            <a:ext cx="2286367"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DUAN SHUJIE(AIT2209069)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B98D91-7DA8-240C-2C7D-0FFA64077FC3}"/>
            </a:ext>
          </a:extLst>
        </p:cNvPr>
        <p:cNvGrpSpPr/>
        <p:nvPr/>
      </p:nvGrpSpPr>
      <p:grpSpPr>
        <a:xfrm>
          <a:off x="0" y="0"/>
          <a:ext cx="0" cy="0"/>
          <a:chOff x="0" y="0"/>
          <a:chExt cx="0" cy="0"/>
        </a:xfrm>
      </p:grpSpPr>
      <p:sp>
        <p:nvSpPr>
          <p:cNvPr id="2097167" name="Rectangle 209716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97169" name="Straight Connector 209716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595" name="TextBox 1048594">
            <a:extLst>
              <a:ext uri="{FF2B5EF4-FFF2-40B4-BE49-F238E27FC236}">
                <a16:creationId xmlns:a16="http://schemas.microsoft.com/office/drawing/2014/main" id="{C205A5A0-4EF7-20AB-198D-B1A2A552DB57}"/>
              </a:ext>
            </a:extLst>
          </p:cNvPr>
          <p:cNvSpPr txBox="1"/>
          <p:nvPr/>
        </p:nvSpPr>
        <p:spPr>
          <a:xfrm>
            <a:off x="753607" y="1806219"/>
            <a:ext cx="4586513" cy="3647710"/>
          </a:xfrm>
          <a:prstGeom prst="rect">
            <a:avLst/>
          </a:prstGeom>
        </p:spPr>
        <p:txBody>
          <a:bodyPr vert="horz" lIns="91440" tIns="45720" rIns="91440" bIns="45720" rtlCol="0" anchor="t">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400050" indent="-342900">
              <a:lnSpc>
                <a:spcPct val="90000"/>
              </a:lnSpc>
              <a:spcAft>
                <a:spcPts val="600"/>
              </a:spcAft>
              <a:buFont typeface="Wingdings" panose="020B0604020202020204" pitchFamily="34" charset="0"/>
              <a:buChar char="§"/>
            </a:pPr>
            <a:r>
              <a:rPr lang="en-US" sz="2000" dirty="0">
                <a:solidFill>
                  <a:schemeClr val="bg1">
                    <a:alpha val="80000"/>
                  </a:schemeClr>
                </a:solidFill>
              </a:rPr>
              <a:t>The program is coded in python, and the program name is called "main.py". </a:t>
            </a:r>
            <a:endParaRPr lang="en-US" sz="2000" dirty="0">
              <a:solidFill>
                <a:srgbClr val="FFFFFF">
                  <a:alpha val="80000"/>
                </a:srgbClr>
              </a:solidFill>
              <a:ea typeface="Calibri"/>
              <a:cs typeface="Calibri"/>
            </a:endParaRPr>
          </a:p>
          <a:p>
            <a:pPr marL="285750" indent="-228600">
              <a:lnSpc>
                <a:spcPct val="90000"/>
              </a:lnSpc>
              <a:spcAft>
                <a:spcPts val="600"/>
              </a:spcAft>
              <a:buFont typeface="Wingdings" panose="020B0604020202020204" pitchFamily="34" charset="0"/>
              <a:buChar char="§"/>
            </a:pPr>
            <a:r>
              <a:rPr lang="en-US" sz="2000" dirty="0">
                <a:solidFill>
                  <a:schemeClr val="bg1">
                    <a:alpha val="80000"/>
                  </a:schemeClr>
                </a:solidFill>
              </a:rPr>
              <a:t>When the program started, it will prompt for 'Player 1' name, which is the 'White Player', and name of 'Player 2', which is the 'Black Player'. </a:t>
            </a:r>
            <a:endParaRPr lang="en-US" sz="2000" dirty="0">
              <a:solidFill>
                <a:srgbClr val="FFFFFF">
                  <a:alpha val="80000"/>
                </a:srgbClr>
              </a:solidFill>
              <a:ea typeface="Calibri"/>
              <a:cs typeface="Calibri"/>
            </a:endParaRPr>
          </a:p>
        </p:txBody>
      </p:sp>
      <p:cxnSp>
        <p:nvCxnSpPr>
          <p:cNvPr id="2097171" name="Straight Connector 209717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program&#10;&#10;AI-generated content may be incorrect.">
            <a:extLst>
              <a:ext uri="{FF2B5EF4-FFF2-40B4-BE49-F238E27FC236}">
                <a16:creationId xmlns:a16="http://schemas.microsoft.com/office/drawing/2014/main" id="{F7533B3D-AFA1-09F5-C3F2-B998976732F8}"/>
              </a:ext>
            </a:extLst>
          </p:cNvPr>
          <p:cNvPicPr>
            <a:picLocks noChangeAspect="1"/>
          </p:cNvPicPr>
          <p:nvPr/>
        </p:nvPicPr>
        <p:blipFill>
          <a:blip r:embed="rId2"/>
          <a:stretch>
            <a:fillRect/>
          </a:stretch>
        </p:blipFill>
        <p:spPr>
          <a:xfrm>
            <a:off x="6423197" y="1847849"/>
            <a:ext cx="4761986" cy="3563895"/>
          </a:xfrm>
          <a:prstGeom prst="rect">
            <a:avLst/>
          </a:prstGeom>
        </p:spPr>
      </p:pic>
      <p:sp>
        <p:nvSpPr>
          <p:cNvPr id="6" name="TextBox 5">
            <a:extLst>
              <a:ext uri="{FF2B5EF4-FFF2-40B4-BE49-F238E27FC236}">
                <a16:creationId xmlns:a16="http://schemas.microsoft.com/office/drawing/2014/main" id="{C3261614-B22A-5D2B-ED29-267FAFA642BB}"/>
              </a:ext>
            </a:extLst>
          </p:cNvPr>
          <p:cNvSpPr txBox="1"/>
          <p:nvPr/>
        </p:nvSpPr>
        <p:spPr>
          <a:xfrm>
            <a:off x="830647" y="874482"/>
            <a:ext cx="1600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I</a:t>
            </a:r>
          </a:p>
        </p:txBody>
      </p:sp>
      <p:sp>
        <p:nvSpPr>
          <p:cNvPr id="2" name="TextBox 1">
            <a:extLst>
              <a:ext uri="{FF2B5EF4-FFF2-40B4-BE49-F238E27FC236}">
                <a16:creationId xmlns:a16="http://schemas.microsoft.com/office/drawing/2014/main" id="{FF03EEE3-D2B1-28C6-1E9C-2F4F4BBEF0B9}"/>
              </a:ext>
            </a:extLst>
          </p:cNvPr>
          <p:cNvSpPr txBox="1"/>
          <p:nvPr/>
        </p:nvSpPr>
        <p:spPr>
          <a:xfrm>
            <a:off x="5183130" y="2513070"/>
            <a:ext cx="1828800" cy="1828800"/>
          </a:xfrm>
          <a:prstGeom prst="rect">
            <a:avLst/>
          </a:prstGeom>
          <a:noFill/>
        </p:spPr>
        <p:txBody>
          <a:bodyPr wrap="square" rtlCol="0">
            <a:spAutoFit/>
          </a:bodyPr>
          <a:lstStyle/>
          <a:p>
            <a:pPr algn="l"/>
            <a:endParaRPr lang="en-US" dirty="0"/>
          </a:p>
        </p:txBody>
      </p:sp>
      <p:sp>
        <p:nvSpPr>
          <p:cNvPr id="4" name="TextBox 3">
            <a:extLst>
              <a:ext uri="{FF2B5EF4-FFF2-40B4-BE49-F238E27FC236}">
                <a16:creationId xmlns:a16="http://schemas.microsoft.com/office/drawing/2014/main" id="{991E5E3F-0669-207A-B8DF-C3F807C7965A}"/>
              </a:ext>
            </a:extLst>
          </p:cNvPr>
          <p:cNvSpPr txBox="1"/>
          <p:nvPr/>
        </p:nvSpPr>
        <p:spPr>
          <a:xfrm>
            <a:off x="9109506" y="6506791"/>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203264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30720F-4E52-3B2E-AB62-005D403F09C8}"/>
            </a:ext>
          </a:extLst>
        </p:cNvPr>
        <p:cNvGrpSpPr/>
        <p:nvPr/>
      </p:nvGrpSpPr>
      <p:grpSpPr>
        <a:xfrm>
          <a:off x="0" y="0"/>
          <a:ext cx="0" cy="0"/>
          <a:chOff x="0" y="0"/>
          <a:chExt cx="0" cy="0"/>
        </a:xfrm>
      </p:grpSpPr>
      <p:sp>
        <p:nvSpPr>
          <p:cNvPr id="2097176" name="Rectangle 209717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97178" name="Straight Connector 209717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595" name="TextBox 1048594">
            <a:extLst>
              <a:ext uri="{FF2B5EF4-FFF2-40B4-BE49-F238E27FC236}">
                <a16:creationId xmlns:a16="http://schemas.microsoft.com/office/drawing/2014/main" id="{717E9857-B872-22D6-1A8C-DB843E5FCC9A}"/>
              </a:ext>
            </a:extLst>
          </p:cNvPr>
          <p:cNvSpPr txBox="1"/>
          <p:nvPr/>
        </p:nvSpPr>
        <p:spPr>
          <a:xfrm>
            <a:off x="646670" y="2330022"/>
            <a:ext cx="4800600" cy="2197869"/>
          </a:xfrm>
          <a:prstGeom prst="rect">
            <a:avLst/>
          </a:prstGeom>
        </p:spPr>
        <p:txBody>
          <a:bodyPr vert="horz" lIns="91440" tIns="45720" rIns="91440" bIns="45720" rtlCol="0" anchor="t">
            <a:norm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285750" indent="-285750">
              <a:buFont typeface="Wingdings" panose="020B0604020202020204" pitchFamily="34" charset="0"/>
              <a:buChar char="§"/>
            </a:pPr>
            <a:r>
              <a:rPr lang="en-US" sz="1600" dirty="0">
                <a:solidFill>
                  <a:schemeClr val="bg1"/>
                </a:solidFill>
              </a:rPr>
              <a:t>After both players' name are captured, the program generates a checkerboard, where the 'Black player' is on top and the 'White Player' is at the bottom of the checkerboard. </a:t>
            </a:r>
            <a:endParaRPr lang="en-MY" sz="1600" dirty="0">
              <a:solidFill>
                <a:schemeClr val="bg1"/>
              </a:solidFill>
              <a:ea typeface="Calibri"/>
              <a:cs typeface="Calibri"/>
            </a:endParaRPr>
          </a:p>
          <a:p>
            <a:pPr marL="285750" indent="-285750">
              <a:buFont typeface="Wingdings" panose="020B0604020202020204" pitchFamily="34" charset="0"/>
              <a:buChar char="§"/>
            </a:pPr>
            <a:r>
              <a:rPr lang="en-US" sz="1600" dirty="0">
                <a:solidFill>
                  <a:schemeClr val="bg1"/>
                </a:solidFill>
              </a:rPr>
              <a:t>'b' denote the "Black Player", and 'w' denote the "White Player". </a:t>
            </a:r>
            <a:endParaRPr lang="en-MY" sz="1600" dirty="0">
              <a:solidFill>
                <a:schemeClr val="bg1"/>
              </a:solidFill>
              <a:ea typeface="Calibri"/>
              <a:cs typeface="Calibri"/>
            </a:endParaRPr>
          </a:p>
          <a:p>
            <a:pPr marL="285750" indent="-285750">
              <a:buFont typeface="Wingdings" panose="020B0604020202020204" pitchFamily="34" charset="0"/>
              <a:buChar char="§"/>
            </a:pPr>
            <a:r>
              <a:rPr lang="en-US" sz="1600" dirty="0">
                <a:solidFill>
                  <a:schemeClr val="bg1"/>
                </a:solidFill>
              </a:rPr>
              <a:t>Row is indicated by number 1 to 8, and column is indicated by a to h.</a:t>
            </a:r>
            <a:endParaRPr lang="en-MY" sz="1600" dirty="0">
              <a:solidFill>
                <a:schemeClr val="bg1"/>
              </a:solidFill>
              <a:ea typeface="Calibri"/>
              <a:cs typeface="Calibri"/>
            </a:endParaRPr>
          </a:p>
        </p:txBody>
      </p:sp>
      <p:pic>
        <p:nvPicPr>
          <p:cNvPr id="5" name="Picture 4" descr="A chess board with a chessboard and chess pieces&#10;&#10;AI-generated content may be incorrect.">
            <a:extLst>
              <a:ext uri="{FF2B5EF4-FFF2-40B4-BE49-F238E27FC236}">
                <a16:creationId xmlns:a16="http://schemas.microsoft.com/office/drawing/2014/main" id="{3666A99A-0D27-B162-6462-FD03BC130327}"/>
              </a:ext>
            </a:extLst>
          </p:cNvPr>
          <p:cNvPicPr>
            <a:picLocks noChangeAspect="1"/>
          </p:cNvPicPr>
          <p:nvPr/>
        </p:nvPicPr>
        <p:blipFill>
          <a:blip r:embed="rId2"/>
          <a:stretch>
            <a:fillRect/>
          </a:stretch>
        </p:blipFill>
        <p:spPr>
          <a:xfrm>
            <a:off x="7050728" y="369913"/>
            <a:ext cx="2777570" cy="2784532"/>
          </a:xfrm>
          <a:prstGeom prst="rect">
            <a:avLst/>
          </a:prstGeom>
        </p:spPr>
      </p:pic>
      <p:sp>
        <p:nvSpPr>
          <p:cNvPr id="2097180" name="Rectangle 2097179">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10;&#10;AI-generated content may be incorrect.">
            <a:extLst>
              <a:ext uri="{FF2B5EF4-FFF2-40B4-BE49-F238E27FC236}">
                <a16:creationId xmlns:a16="http://schemas.microsoft.com/office/drawing/2014/main" id="{704F8ECD-5CD5-D65D-C4B6-C917212D1C26}"/>
              </a:ext>
            </a:extLst>
          </p:cNvPr>
          <p:cNvPicPr>
            <a:picLocks noChangeAspect="1"/>
          </p:cNvPicPr>
          <p:nvPr/>
        </p:nvPicPr>
        <p:blipFill>
          <a:blip r:embed="rId3"/>
          <a:stretch>
            <a:fillRect/>
          </a:stretch>
        </p:blipFill>
        <p:spPr>
          <a:xfrm>
            <a:off x="8386471" y="3730267"/>
            <a:ext cx="2893020" cy="2784532"/>
          </a:xfrm>
          <a:prstGeom prst="rect">
            <a:avLst/>
          </a:prstGeom>
        </p:spPr>
      </p:pic>
      <p:sp>
        <p:nvSpPr>
          <p:cNvPr id="2097182" name="Rectangle 2097181">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4D58EE-ADB6-34DB-4EE9-0B92DAA2A085}"/>
              </a:ext>
            </a:extLst>
          </p:cNvPr>
          <p:cNvSpPr txBox="1"/>
          <p:nvPr/>
        </p:nvSpPr>
        <p:spPr>
          <a:xfrm>
            <a:off x="4989321" y="5764620"/>
            <a:ext cx="2218037" cy="408623"/>
          </a:xfrm>
          <a:prstGeom prst="round2DiagRect">
            <a:avLst/>
          </a:prstGeom>
          <a:solidFill>
            <a:schemeClr val="tx1">
              <a:lumMod val="65000"/>
              <a:lumOff val="35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rgbClr val="000000"/>
                </a:solidFill>
                <a:latin typeface="Copperplate Gothic Light"/>
              </a:rPr>
              <a:t>Player1 (White)</a:t>
            </a:r>
          </a:p>
        </p:txBody>
      </p:sp>
      <p:sp>
        <p:nvSpPr>
          <p:cNvPr id="7" name="TextBox 6">
            <a:extLst>
              <a:ext uri="{FF2B5EF4-FFF2-40B4-BE49-F238E27FC236}">
                <a16:creationId xmlns:a16="http://schemas.microsoft.com/office/drawing/2014/main" id="{5A5EDBDE-441A-36B6-4766-77F7D4D0B278}"/>
              </a:ext>
            </a:extLst>
          </p:cNvPr>
          <p:cNvSpPr txBox="1"/>
          <p:nvPr/>
        </p:nvSpPr>
        <p:spPr>
          <a:xfrm>
            <a:off x="4989321" y="4724593"/>
            <a:ext cx="2218037" cy="408623"/>
          </a:xfrm>
          <a:prstGeom prst="round2DiagRect">
            <a:avLst/>
          </a:prstGeom>
          <a:solidFill>
            <a:schemeClr val="tx1">
              <a:lumMod val="65000"/>
              <a:lumOff val="35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rgbClr val="000000"/>
                </a:solidFill>
                <a:latin typeface="Copperplate Gothic Light"/>
              </a:rPr>
              <a:t>Player2 (Black)</a:t>
            </a:r>
          </a:p>
        </p:txBody>
      </p:sp>
      <p:cxnSp>
        <p:nvCxnSpPr>
          <p:cNvPr id="8" name="Straight Arrow Connector 7">
            <a:extLst>
              <a:ext uri="{FF2B5EF4-FFF2-40B4-BE49-F238E27FC236}">
                <a16:creationId xmlns:a16="http://schemas.microsoft.com/office/drawing/2014/main" id="{B09F0CAD-F2F9-E088-BFFF-FC412ECE8DCB}"/>
              </a:ext>
            </a:extLst>
          </p:cNvPr>
          <p:cNvCxnSpPr/>
          <p:nvPr/>
        </p:nvCxnSpPr>
        <p:spPr>
          <a:xfrm flipV="1">
            <a:off x="7219540" y="4439929"/>
            <a:ext cx="1192426" cy="5169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EC837693-E296-2A48-FD5F-ABCB0B33362D}"/>
              </a:ext>
            </a:extLst>
          </p:cNvPr>
          <p:cNvCxnSpPr>
            <a:cxnSpLocks/>
          </p:cNvCxnSpPr>
          <p:nvPr/>
        </p:nvCxnSpPr>
        <p:spPr>
          <a:xfrm flipV="1">
            <a:off x="7188647" y="6025712"/>
            <a:ext cx="1192426" cy="206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23B84560-7320-C875-8A89-E4FEF5D0B068}"/>
              </a:ext>
            </a:extLst>
          </p:cNvPr>
          <p:cNvSpPr txBox="1"/>
          <p:nvPr/>
        </p:nvSpPr>
        <p:spPr>
          <a:xfrm>
            <a:off x="789458" y="1039239"/>
            <a:ext cx="197090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II</a:t>
            </a:r>
          </a:p>
        </p:txBody>
      </p:sp>
      <p:sp>
        <p:nvSpPr>
          <p:cNvPr id="3" name="TextBox 2">
            <a:extLst>
              <a:ext uri="{FF2B5EF4-FFF2-40B4-BE49-F238E27FC236}">
                <a16:creationId xmlns:a16="http://schemas.microsoft.com/office/drawing/2014/main" id="{95E18DCD-E409-CBC2-3299-339C6CCAA42E}"/>
              </a:ext>
            </a:extLst>
          </p:cNvPr>
          <p:cNvSpPr txBox="1"/>
          <p:nvPr/>
        </p:nvSpPr>
        <p:spPr>
          <a:xfrm>
            <a:off x="0" y="6540853"/>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166177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8C82C8-A54C-914B-66C7-6C65208DFB31}"/>
            </a:ext>
          </a:extLst>
        </p:cNvPr>
        <p:cNvGrpSpPr/>
        <p:nvPr/>
      </p:nvGrpSpPr>
      <p:grpSpPr>
        <a:xfrm>
          <a:off x="0" y="0"/>
          <a:ext cx="0" cy="0"/>
          <a:chOff x="0" y="0"/>
          <a:chExt cx="0" cy="0"/>
        </a:xfrm>
      </p:grpSpPr>
      <p:sp>
        <p:nvSpPr>
          <p:cNvPr id="2097167" name="Rectangle 2097166">
            <a:extLst>
              <a:ext uri="{FF2B5EF4-FFF2-40B4-BE49-F238E27FC236}">
                <a16:creationId xmlns:a16="http://schemas.microsoft.com/office/drawing/2014/main" id="{3404B485-502F-BA3D-4696-CFDB56EE7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97169" name="Straight Connector 2097168">
            <a:extLst>
              <a:ext uri="{FF2B5EF4-FFF2-40B4-BE49-F238E27FC236}">
                <a16:creationId xmlns:a16="http://schemas.microsoft.com/office/drawing/2014/main" id="{66D06C35-6010-F0BC-8D98-C72E5835A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595" name="TextBox 1048594">
            <a:extLst>
              <a:ext uri="{FF2B5EF4-FFF2-40B4-BE49-F238E27FC236}">
                <a16:creationId xmlns:a16="http://schemas.microsoft.com/office/drawing/2014/main" id="{C7247047-E583-D58B-6F0F-944C13B2096C}"/>
              </a:ext>
            </a:extLst>
          </p:cNvPr>
          <p:cNvSpPr txBox="1"/>
          <p:nvPr/>
        </p:nvSpPr>
        <p:spPr>
          <a:xfrm>
            <a:off x="753607" y="1806219"/>
            <a:ext cx="4586513" cy="3647710"/>
          </a:xfrm>
          <a:prstGeom prst="rect">
            <a:avLst/>
          </a:prstGeom>
        </p:spPr>
        <p:txBody>
          <a:bodyPr vert="horz" lIns="91440" tIns="45720" rIns="91440" bIns="45720" rtlCol="0" anchor="t">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342900" indent="-285750" algn="just">
              <a:lnSpc>
                <a:spcPct val="90000"/>
              </a:lnSpc>
              <a:buFont typeface="Wingdings" panose="020B0604020202020204" pitchFamily="34" charset="0"/>
              <a:buChar char="§"/>
            </a:pPr>
            <a:r>
              <a:rPr lang="en-US" dirty="0">
                <a:solidFill>
                  <a:schemeClr val="bg1"/>
                </a:solidFill>
              </a:rPr>
              <a:t>The program will then prompt for White Player  movement. To select the one to move, the combination of column and row reference will need to be provided. </a:t>
            </a:r>
            <a:endParaRPr lang="en-US">
              <a:solidFill>
                <a:schemeClr val="bg1"/>
              </a:solidFill>
              <a:ea typeface="Calibri"/>
              <a:cs typeface="Calibri"/>
            </a:endParaRPr>
          </a:p>
          <a:p>
            <a:pPr marL="285750" indent="-228600" algn="just">
              <a:lnSpc>
                <a:spcPct val="90000"/>
              </a:lnSpc>
              <a:buFont typeface="Wingdings" panose="020B0604020202020204" pitchFamily="34" charset="0"/>
              <a:buChar char="§"/>
            </a:pPr>
            <a:r>
              <a:rPr lang="en-US" dirty="0">
                <a:solidFill>
                  <a:schemeClr val="bg1"/>
                </a:solidFill>
              </a:rPr>
              <a:t>In the demo example, White Player keys in "e2",it means the White Player wants to move the pawn as shown in the red circle.</a:t>
            </a:r>
            <a:endParaRPr lang="en-US">
              <a:solidFill>
                <a:schemeClr val="bg1"/>
              </a:solidFill>
              <a:ea typeface="Calibri"/>
              <a:cs typeface="Calibri"/>
            </a:endParaRPr>
          </a:p>
          <a:p>
            <a:pPr marL="285750" indent="-228600" algn="just">
              <a:lnSpc>
                <a:spcPct val="90000"/>
              </a:lnSpc>
              <a:buFont typeface="Wingdings" panose="020B0604020202020204" pitchFamily="34" charset="0"/>
              <a:buChar char="§"/>
            </a:pPr>
            <a:r>
              <a:rPr lang="en-US" dirty="0">
                <a:solidFill>
                  <a:schemeClr val="bg1"/>
                </a:solidFill>
              </a:rPr>
              <a:t>Once the piece is selected, the program will prompt the player with the legal move available. </a:t>
            </a:r>
            <a:endParaRPr lang="en-US">
              <a:solidFill>
                <a:schemeClr val="bg1"/>
              </a:solidFill>
              <a:ea typeface="Calibri"/>
              <a:cs typeface="Calibri"/>
            </a:endParaRPr>
          </a:p>
          <a:p>
            <a:pPr marL="285750" indent="-228600" algn="just">
              <a:lnSpc>
                <a:spcPct val="90000"/>
              </a:lnSpc>
              <a:buFont typeface="Wingdings" panose="020B0604020202020204" pitchFamily="34" charset="0"/>
              <a:buChar char="§"/>
            </a:pPr>
            <a:r>
              <a:rPr lang="en-US" dirty="0">
                <a:solidFill>
                  <a:schemeClr val="bg1"/>
                </a:solidFill>
              </a:rPr>
              <a:t>With reference to the example on the left, the valid moves are e3 and e4. </a:t>
            </a:r>
            <a:endParaRPr lang="en-US" dirty="0">
              <a:solidFill>
                <a:schemeClr val="bg1"/>
              </a:solidFill>
              <a:ea typeface="Calibri"/>
              <a:cs typeface="Calibri"/>
            </a:endParaRPr>
          </a:p>
          <a:p>
            <a:pPr marL="285750" indent="-228600" algn="just">
              <a:lnSpc>
                <a:spcPct val="90000"/>
              </a:lnSpc>
              <a:buFont typeface="Wingdings" panose="020B0604020202020204" pitchFamily="34" charset="0"/>
              <a:buChar char="§"/>
            </a:pPr>
            <a:r>
              <a:rPr lang="en-US" dirty="0">
                <a:solidFill>
                  <a:schemeClr val="bg1"/>
                </a:solidFill>
              </a:rPr>
              <a:t>User will need to select the valid steps to proceed. As per the picture, The target position is e4.</a:t>
            </a:r>
            <a:endParaRPr lang="en-US">
              <a:solidFill>
                <a:schemeClr val="bg1"/>
              </a:solidFill>
              <a:ea typeface="Calibri"/>
              <a:cs typeface="Calibri"/>
            </a:endParaRPr>
          </a:p>
        </p:txBody>
      </p:sp>
      <p:cxnSp>
        <p:nvCxnSpPr>
          <p:cNvPr id="2097171" name="Straight Connector 2097170">
            <a:extLst>
              <a:ext uri="{FF2B5EF4-FFF2-40B4-BE49-F238E27FC236}">
                <a16:creationId xmlns:a16="http://schemas.microsoft.com/office/drawing/2014/main" id="{507EAC46-38AC-D709-716B-217D62491A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581B392B-68E3-62C2-7AC8-6D8694C99638}"/>
              </a:ext>
            </a:extLst>
          </p:cNvPr>
          <p:cNvPicPr>
            <a:picLocks noChangeAspect="1"/>
          </p:cNvPicPr>
          <p:nvPr/>
        </p:nvPicPr>
        <p:blipFill>
          <a:blip r:embed="rId2"/>
          <a:stretch>
            <a:fillRect/>
          </a:stretch>
        </p:blipFill>
        <p:spPr>
          <a:xfrm>
            <a:off x="6525453" y="0"/>
            <a:ext cx="5057775" cy="6858000"/>
          </a:xfrm>
          <a:prstGeom prst="rect">
            <a:avLst/>
          </a:prstGeom>
        </p:spPr>
      </p:pic>
      <p:sp>
        <p:nvSpPr>
          <p:cNvPr id="3" name="Oval 2">
            <a:extLst>
              <a:ext uri="{FF2B5EF4-FFF2-40B4-BE49-F238E27FC236}">
                <a16:creationId xmlns:a16="http://schemas.microsoft.com/office/drawing/2014/main" id="{C5BE22F1-B301-7B0F-547A-FBFF3CB5AE99}"/>
              </a:ext>
            </a:extLst>
          </p:cNvPr>
          <p:cNvSpPr/>
          <p:nvPr/>
        </p:nvSpPr>
        <p:spPr>
          <a:xfrm>
            <a:off x="8521351" y="4919397"/>
            <a:ext cx="366664" cy="366664"/>
          </a:xfrm>
          <a:prstGeom prst="ellipse">
            <a:avLst/>
          </a:prstGeom>
          <a:noFill/>
          <a:ln w="50800">
            <a:solidFill>
              <a:srgbClr val="FF0000"/>
            </a:solidFill>
          </a:ln>
        </p:spPr>
        <p:txBody>
          <a:bodyPr anchor="ctr"/>
          <a:lstStyle>
            <a:defPPr>
              <a:defRPr kern="0"/>
            </a:defPPr>
          </a:lstStyle>
          <a:p>
            <a:pPr algn="ctr"/>
            <a:endParaRPr lang="en-MY"/>
          </a:p>
        </p:txBody>
      </p:sp>
      <p:sp>
        <p:nvSpPr>
          <p:cNvPr id="5" name="TextBox 4">
            <a:extLst>
              <a:ext uri="{FF2B5EF4-FFF2-40B4-BE49-F238E27FC236}">
                <a16:creationId xmlns:a16="http://schemas.microsoft.com/office/drawing/2014/main" id="{F4ADDA46-5BFF-635A-CB6A-EF188268A515}"/>
              </a:ext>
            </a:extLst>
          </p:cNvPr>
          <p:cNvSpPr txBox="1"/>
          <p:nvPr/>
        </p:nvSpPr>
        <p:spPr>
          <a:xfrm>
            <a:off x="830647" y="874482"/>
            <a:ext cx="201209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III</a:t>
            </a:r>
          </a:p>
        </p:txBody>
      </p:sp>
      <p:sp>
        <p:nvSpPr>
          <p:cNvPr id="6" name="TextBox 5">
            <a:extLst>
              <a:ext uri="{FF2B5EF4-FFF2-40B4-BE49-F238E27FC236}">
                <a16:creationId xmlns:a16="http://schemas.microsoft.com/office/drawing/2014/main" id="{775867A9-2135-58E2-1823-AD75C3DDDC73}"/>
              </a:ext>
            </a:extLst>
          </p:cNvPr>
          <p:cNvSpPr txBox="1"/>
          <p:nvPr/>
        </p:nvSpPr>
        <p:spPr>
          <a:xfrm>
            <a:off x="0" y="6541585"/>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260009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5D655-EA5C-4337-F28D-ED47124DE9FC}"/>
            </a:ext>
          </a:extLst>
        </p:cNvPr>
        <p:cNvGrpSpPr/>
        <p:nvPr/>
      </p:nvGrpSpPr>
      <p:grpSpPr>
        <a:xfrm>
          <a:off x="0" y="0"/>
          <a:ext cx="0" cy="0"/>
          <a:chOff x="0" y="0"/>
          <a:chExt cx="0" cy="0"/>
        </a:xfrm>
      </p:grpSpPr>
      <p:sp>
        <p:nvSpPr>
          <p:cNvPr id="2097167" name="Rectangle 2097166">
            <a:extLst>
              <a:ext uri="{FF2B5EF4-FFF2-40B4-BE49-F238E27FC236}">
                <a16:creationId xmlns:a16="http://schemas.microsoft.com/office/drawing/2014/main" id="{76158717-5003-E4FA-3892-1B3BB82AC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97169" name="Straight Connector 2097168">
            <a:extLst>
              <a:ext uri="{FF2B5EF4-FFF2-40B4-BE49-F238E27FC236}">
                <a16:creationId xmlns:a16="http://schemas.microsoft.com/office/drawing/2014/main" id="{417C15CD-7100-D3DA-837E-0B2B23DF5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97171" name="Straight Connector 2097170">
            <a:extLst>
              <a:ext uri="{FF2B5EF4-FFF2-40B4-BE49-F238E27FC236}">
                <a16:creationId xmlns:a16="http://schemas.microsoft.com/office/drawing/2014/main" id="{51FED008-5BF0-B9B5-E026-55EC14ED22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F122057-D0DE-7C4F-C8F6-FB798F23217B}"/>
              </a:ext>
            </a:extLst>
          </p:cNvPr>
          <p:cNvSpPr txBox="1"/>
          <p:nvPr/>
        </p:nvSpPr>
        <p:spPr>
          <a:xfrm>
            <a:off x="830647" y="874482"/>
            <a:ext cx="201209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I</a:t>
            </a:r>
            <a:r>
              <a:rPr lang="en-US" sz="3800" b="1" dirty="0">
                <a:solidFill>
                  <a:schemeClr val="bg1"/>
                </a:solidFill>
                <a:latin typeface="Bernard MT Condensed"/>
              </a:rPr>
              <a:t>V</a:t>
            </a:r>
            <a:endParaRPr lang="en-GB" sz="3800" b="1" dirty="0">
              <a:solidFill>
                <a:schemeClr val="bg1"/>
              </a:solidFill>
              <a:latin typeface="Bernard MT Condensed"/>
            </a:endParaRPr>
          </a:p>
        </p:txBody>
      </p:sp>
      <p:pic>
        <p:nvPicPr>
          <p:cNvPr id="3" name="Picture 2">
            <a:extLst>
              <a:ext uri="{FF2B5EF4-FFF2-40B4-BE49-F238E27FC236}">
                <a16:creationId xmlns:a16="http://schemas.microsoft.com/office/drawing/2014/main" id="{B12EE13D-CA4F-09F1-2E48-5087FA9E7BCB}"/>
              </a:ext>
            </a:extLst>
          </p:cNvPr>
          <p:cNvPicPr>
            <a:picLocks/>
          </p:cNvPicPr>
          <p:nvPr/>
        </p:nvPicPr>
        <p:blipFill>
          <a:blip r:embed="rId2"/>
          <a:stretch>
            <a:fillRect/>
          </a:stretch>
        </p:blipFill>
        <p:spPr>
          <a:xfrm>
            <a:off x="7980617" y="0"/>
            <a:ext cx="3770884" cy="6858000"/>
          </a:xfrm>
          <a:prstGeom prst="rect">
            <a:avLst/>
          </a:prstGeom>
        </p:spPr>
      </p:pic>
      <p:sp>
        <p:nvSpPr>
          <p:cNvPr id="4" name="Rounded Rectangular Callout 1">
            <a:extLst>
              <a:ext uri="{FF2B5EF4-FFF2-40B4-BE49-F238E27FC236}">
                <a16:creationId xmlns:a16="http://schemas.microsoft.com/office/drawing/2014/main" id="{902D572F-1A8F-6154-5431-C5CB7FDC4D16}"/>
              </a:ext>
            </a:extLst>
          </p:cNvPr>
          <p:cNvSpPr/>
          <p:nvPr/>
        </p:nvSpPr>
        <p:spPr>
          <a:xfrm>
            <a:off x="830647" y="2292681"/>
            <a:ext cx="4717377" cy="1085171"/>
          </a:xfrm>
          <a:prstGeom prst="wedgeRoundRectCallout">
            <a:avLst>
              <a:gd name="adj1" fmla="val 99296"/>
              <a:gd name="adj2" fmla="val -2006"/>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Under the situation there is no opponent piece in front, the program will need to cater for rook movement as well. </a:t>
            </a:r>
          </a:p>
        </p:txBody>
      </p:sp>
      <p:sp>
        <p:nvSpPr>
          <p:cNvPr id="8" name="Rounded Rectangular Callout 2">
            <a:extLst>
              <a:ext uri="{FF2B5EF4-FFF2-40B4-BE49-F238E27FC236}">
                <a16:creationId xmlns:a16="http://schemas.microsoft.com/office/drawing/2014/main" id="{98FBD3A2-7F73-73A5-4619-9E0CE4BBC1BF}"/>
              </a:ext>
            </a:extLst>
          </p:cNvPr>
          <p:cNvSpPr/>
          <p:nvPr/>
        </p:nvSpPr>
        <p:spPr>
          <a:xfrm>
            <a:off x="909779" y="4032754"/>
            <a:ext cx="4718304" cy="1085171"/>
          </a:xfrm>
          <a:prstGeom prst="wedgeRoundRectCallout">
            <a:avLst>
              <a:gd name="adj1" fmla="val 135836"/>
              <a:gd name="adj2" fmla="val 176800"/>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The programs must also control the valid movement by piece type. It generates different set of valid movement. </a:t>
            </a:r>
          </a:p>
        </p:txBody>
      </p:sp>
      <p:sp>
        <p:nvSpPr>
          <p:cNvPr id="6" name="TextBox 5">
            <a:extLst>
              <a:ext uri="{FF2B5EF4-FFF2-40B4-BE49-F238E27FC236}">
                <a16:creationId xmlns:a16="http://schemas.microsoft.com/office/drawing/2014/main" id="{A4989C34-EDAB-00B7-34A1-C1A0F8D33A21}"/>
              </a:ext>
            </a:extLst>
          </p:cNvPr>
          <p:cNvSpPr txBox="1"/>
          <p:nvPr/>
        </p:nvSpPr>
        <p:spPr>
          <a:xfrm>
            <a:off x="0" y="6541585"/>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2084161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5D655-EA5C-4337-F28D-ED47124DE9FC}"/>
            </a:ext>
          </a:extLst>
        </p:cNvPr>
        <p:cNvGrpSpPr/>
        <p:nvPr/>
      </p:nvGrpSpPr>
      <p:grpSpPr>
        <a:xfrm>
          <a:off x="0" y="0"/>
          <a:ext cx="0" cy="0"/>
          <a:chOff x="0" y="0"/>
          <a:chExt cx="0" cy="0"/>
        </a:xfrm>
      </p:grpSpPr>
      <p:sp>
        <p:nvSpPr>
          <p:cNvPr id="2097167" name="Rectangle 2097166">
            <a:extLst>
              <a:ext uri="{FF2B5EF4-FFF2-40B4-BE49-F238E27FC236}">
                <a16:creationId xmlns:a16="http://schemas.microsoft.com/office/drawing/2014/main" id="{76158717-5003-E4FA-3892-1B3BB82AC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97169" name="Straight Connector 2097168">
            <a:extLst>
              <a:ext uri="{FF2B5EF4-FFF2-40B4-BE49-F238E27FC236}">
                <a16:creationId xmlns:a16="http://schemas.microsoft.com/office/drawing/2014/main" id="{417C15CD-7100-D3DA-837E-0B2B23DF5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97171" name="Straight Connector 2097170">
            <a:extLst>
              <a:ext uri="{FF2B5EF4-FFF2-40B4-BE49-F238E27FC236}">
                <a16:creationId xmlns:a16="http://schemas.microsoft.com/office/drawing/2014/main" id="{51FED008-5BF0-B9B5-E026-55EC14ED22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F122057-D0DE-7C4F-C8F6-FB798F23217B}"/>
              </a:ext>
            </a:extLst>
          </p:cNvPr>
          <p:cNvSpPr txBox="1"/>
          <p:nvPr/>
        </p:nvSpPr>
        <p:spPr>
          <a:xfrm>
            <a:off x="830647" y="874482"/>
            <a:ext cx="201209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a:t>
            </a:r>
            <a:r>
              <a:rPr lang="en-US" sz="3800" b="1" dirty="0">
                <a:solidFill>
                  <a:schemeClr val="bg1"/>
                </a:solidFill>
                <a:latin typeface="Bernard MT Condensed"/>
              </a:rPr>
              <a:t>V</a:t>
            </a:r>
            <a:endParaRPr lang="en-GB" sz="3800" b="1" dirty="0">
              <a:solidFill>
                <a:schemeClr val="bg1"/>
              </a:solidFill>
              <a:latin typeface="Bernard MT Condensed"/>
            </a:endParaRPr>
          </a:p>
        </p:txBody>
      </p:sp>
      <p:pic>
        <p:nvPicPr>
          <p:cNvPr id="6" name="Picture 5">
            <a:extLst>
              <a:ext uri="{FF2B5EF4-FFF2-40B4-BE49-F238E27FC236}">
                <a16:creationId xmlns:a16="http://schemas.microsoft.com/office/drawing/2014/main" id="{CCEBA3EA-85C1-9278-AC0C-12F9335F049C}"/>
              </a:ext>
            </a:extLst>
          </p:cNvPr>
          <p:cNvPicPr>
            <a:picLocks/>
          </p:cNvPicPr>
          <p:nvPr/>
        </p:nvPicPr>
        <p:blipFill>
          <a:blip r:embed="rId2"/>
          <a:stretch>
            <a:fillRect/>
          </a:stretch>
        </p:blipFill>
        <p:spPr>
          <a:xfrm>
            <a:off x="8077552" y="0"/>
            <a:ext cx="3654550" cy="6858000"/>
          </a:xfrm>
          <a:prstGeom prst="rect">
            <a:avLst/>
          </a:prstGeom>
        </p:spPr>
      </p:pic>
      <p:sp>
        <p:nvSpPr>
          <p:cNvPr id="9" name="Rounded Rectangular Callout 1">
            <a:extLst>
              <a:ext uri="{FF2B5EF4-FFF2-40B4-BE49-F238E27FC236}">
                <a16:creationId xmlns:a16="http://schemas.microsoft.com/office/drawing/2014/main" id="{9B74E0D0-A853-90BC-4ECE-A92280B42B51}"/>
              </a:ext>
            </a:extLst>
          </p:cNvPr>
          <p:cNvSpPr/>
          <p:nvPr/>
        </p:nvSpPr>
        <p:spPr>
          <a:xfrm>
            <a:off x="829721" y="2084482"/>
            <a:ext cx="4718304" cy="1446065"/>
          </a:xfrm>
          <a:prstGeom prst="wedgeRoundRectCallout">
            <a:avLst>
              <a:gd name="adj1" fmla="val 105719"/>
              <a:gd name="adj2" fmla="val 44657"/>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The program needs to control the valid movement for each piece. Like in this case when the pawn move beyond 2 steps, the rules will allow the player to move the piece forward to move the adjacent position, in this case could be b6.</a:t>
            </a:r>
          </a:p>
        </p:txBody>
      </p:sp>
      <p:sp>
        <p:nvSpPr>
          <p:cNvPr id="11" name="Rounded Rectangular Callout 2">
            <a:extLst>
              <a:ext uri="{FF2B5EF4-FFF2-40B4-BE49-F238E27FC236}">
                <a16:creationId xmlns:a16="http://schemas.microsoft.com/office/drawing/2014/main" id="{B8971655-8A58-71AB-8365-8E6DB128E1D5}"/>
              </a:ext>
            </a:extLst>
          </p:cNvPr>
          <p:cNvSpPr/>
          <p:nvPr/>
        </p:nvSpPr>
        <p:spPr>
          <a:xfrm>
            <a:off x="829720" y="4063439"/>
            <a:ext cx="4718304" cy="1126266"/>
          </a:xfrm>
          <a:prstGeom prst="wedgeRoundRectCallout">
            <a:avLst>
              <a:gd name="adj1" fmla="val 105892"/>
              <a:gd name="adj2" fmla="val 60802"/>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But we also need to control the valid move when there is nothing in front. i.e. the side way movement (i.e. horizontal left and right movement) are not allowed. </a:t>
            </a:r>
          </a:p>
        </p:txBody>
      </p:sp>
      <p:sp>
        <p:nvSpPr>
          <p:cNvPr id="13" name="TextBox 12">
            <a:extLst>
              <a:ext uri="{FF2B5EF4-FFF2-40B4-BE49-F238E27FC236}">
                <a16:creationId xmlns:a16="http://schemas.microsoft.com/office/drawing/2014/main" id="{49BED34F-CD29-CF16-2264-67863A741F32}"/>
              </a:ext>
            </a:extLst>
          </p:cNvPr>
          <p:cNvSpPr txBox="1"/>
          <p:nvPr/>
        </p:nvSpPr>
        <p:spPr>
          <a:xfrm>
            <a:off x="0" y="6541585"/>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53477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5D655-EA5C-4337-F28D-ED47124DE9FC}"/>
            </a:ext>
          </a:extLst>
        </p:cNvPr>
        <p:cNvGrpSpPr/>
        <p:nvPr/>
      </p:nvGrpSpPr>
      <p:grpSpPr>
        <a:xfrm>
          <a:off x="0" y="0"/>
          <a:ext cx="0" cy="0"/>
          <a:chOff x="0" y="0"/>
          <a:chExt cx="0" cy="0"/>
        </a:xfrm>
      </p:grpSpPr>
      <p:sp>
        <p:nvSpPr>
          <p:cNvPr id="2097167" name="Rectangle 2097166">
            <a:extLst>
              <a:ext uri="{FF2B5EF4-FFF2-40B4-BE49-F238E27FC236}">
                <a16:creationId xmlns:a16="http://schemas.microsoft.com/office/drawing/2014/main" id="{76158717-5003-E4FA-3892-1B3BB82AC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97169" name="Straight Connector 2097168">
            <a:extLst>
              <a:ext uri="{FF2B5EF4-FFF2-40B4-BE49-F238E27FC236}">
                <a16:creationId xmlns:a16="http://schemas.microsoft.com/office/drawing/2014/main" id="{417C15CD-7100-D3DA-837E-0B2B23DF5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97171" name="Straight Connector 2097170">
            <a:extLst>
              <a:ext uri="{FF2B5EF4-FFF2-40B4-BE49-F238E27FC236}">
                <a16:creationId xmlns:a16="http://schemas.microsoft.com/office/drawing/2014/main" id="{51FED008-5BF0-B9B5-E026-55EC14ED22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F122057-D0DE-7C4F-C8F6-FB798F23217B}"/>
              </a:ext>
            </a:extLst>
          </p:cNvPr>
          <p:cNvSpPr txBox="1"/>
          <p:nvPr/>
        </p:nvSpPr>
        <p:spPr>
          <a:xfrm>
            <a:off x="830647" y="874482"/>
            <a:ext cx="201209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a:t>
            </a:r>
            <a:r>
              <a:rPr lang="en-US" sz="3800" b="1" dirty="0">
                <a:solidFill>
                  <a:schemeClr val="bg1"/>
                </a:solidFill>
                <a:latin typeface="Bernard MT Condensed"/>
              </a:rPr>
              <a:t>VI</a:t>
            </a:r>
            <a:endParaRPr lang="en-GB" sz="3800" b="1" dirty="0">
              <a:solidFill>
                <a:schemeClr val="bg1"/>
              </a:solidFill>
              <a:latin typeface="Bernard MT Condensed"/>
            </a:endParaRPr>
          </a:p>
        </p:txBody>
      </p:sp>
      <p:pic>
        <p:nvPicPr>
          <p:cNvPr id="3" name="Picture 2">
            <a:extLst>
              <a:ext uri="{FF2B5EF4-FFF2-40B4-BE49-F238E27FC236}">
                <a16:creationId xmlns:a16="http://schemas.microsoft.com/office/drawing/2014/main" id="{493EED38-CFF1-25BB-023A-64E9A68413EA}"/>
              </a:ext>
            </a:extLst>
          </p:cNvPr>
          <p:cNvPicPr>
            <a:picLocks/>
          </p:cNvPicPr>
          <p:nvPr/>
        </p:nvPicPr>
        <p:blipFill>
          <a:blip r:embed="rId2"/>
          <a:stretch>
            <a:fillRect/>
          </a:stretch>
        </p:blipFill>
        <p:spPr>
          <a:xfrm>
            <a:off x="7409341" y="0"/>
            <a:ext cx="3948632" cy="6858000"/>
          </a:xfrm>
          <a:prstGeom prst="rect">
            <a:avLst/>
          </a:prstGeom>
        </p:spPr>
      </p:pic>
      <p:sp>
        <p:nvSpPr>
          <p:cNvPr id="7" name="Rounded Rectangular Callout 5">
            <a:extLst>
              <a:ext uri="{FF2B5EF4-FFF2-40B4-BE49-F238E27FC236}">
                <a16:creationId xmlns:a16="http://schemas.microsoft.com/office/drawing/2014/main" id="{98E0C4B5-149C-DCD5-03F1-B55C0A7D2D10}"/>
              </a:ext>
            </a:extLst>
          </p:cNvPr>
          <p:cNvSpPr/>
          <p:nvPr/>
        </p:nvSpPr>
        <p:spPr>
          <a:xfrm>
            <a:off x="829720" y="2332980"/>
            <a:ext cx="4713997" cy="1014735"/>
          </a:xfrm>
          <a:prstGeom prst="wedgeRoundRectCallout">
            <a:avLst>
              <a:gd name="adj1" fmla="val 91305"/>
              <a:gd name="adj2" fmla="val -201496"/>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The program will cater of the rule where a pawn reaching the bottom of the opponent, pawn can change type into queen. </a:t>
            </a:r>
          </a:p>
        </p:txBody>
      </p:sp>
      <p:sp>
        <p:nvSpPr>
          <p:cNvPr id="10" name="Rounded Rectangular Callout 6">
            <a:extLst>
              <a:ext uri="{FF2B5EF4-FFF2-40B4-BE49-F238E27FC236}">
                <a16:creationId xmlns:a16="http://schemas.microsoft.com/office/drawing/2014/main" id="{9B05DDA6-55CA-5D24-08A2-8F29DCB33F1D}"/>
              </a:ext>
            </a:extLst>
          </p:cNvPr>
          <p:cNvSpPr/>
          <p:nvPr/>
        </p:nvSpPr>
        <p:spPr>
          <a:xfrm>
            <a:off x="834027" y="3928410"/>
            <a:ext cx="4590911" cy="1198618"/>
          </a:xfrm>
          <a:prstGeom prst="wedgeRoundRectCallout">
            <a:avLst>
              <a:gd name="adj1" fmla="val 94084"/>
              <a:gd name="adj2" fmla="val -1833"/>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The program will switch from pawn to queen. </a:t>
            </a:r>
          </a:p>
          <a:p>
            <a:r>
              <a:rPr lang="en-US" sz="1600" dirty="0">
                <a:solidFill>
                  <a:schemeClr val="bg1"/>
                </a:solidFill>
              </a:rPr>
              <a:t>Which is from </a:t>
            </a:r>
            <a:r>
              <a:rPr lang="en-US" sz="1600" dirty="0" err="1">
                <a:solidFill>
                  <a:schemeClr val="bg1"/>
                </a:solidFill>
              </a:rPr>
              <a:t>wP</a:t>
            </a:r>
            <a:r>
              <a:rPr lang="en-US" sz="1600" dirty="0">
                <a:solidFill>
                  <a:schemeClr val="bg1"/>
                </a:solidFill>
              </a:rPr>
              <a:t> change to </a:t>
            </a:r>
            <a:r>
              <a:rPr lang="en-US" sz="1600" dirty="0" err="1">
                <a:solidFill>
                  <a:schemeClr val="bg1"/>
                </a:solidFill>
              </a:rPr>
              <a:t>wQ</a:t>
            </a:r>
            <a:r>
              <a:rPr lang="en-US" sz="1600" dirty="0">
                <a:solidFill>
                  <a:schemeClr val="bg1"/>
                </a:solidFill>
              </a:rPr>
              <a:t>. </a:t>
            </a:r>
          </a:p>
        </p:txBody>
      </p:sp>
      <p:sp>
        <p:nvSpPr>
          <p:cNvPr id="13" name="Oval 12">
            <a:extLst>
              <a:ext uri="{FF2B5EF4-FFF2-40B4-BE49-F238E27FC236}">
                <a16:creationId xmlns:a16="http://schemas.microsoft.com/office/drawing/2014/main" id="{D8BA5DC3-80EF-8DD1-0AD3-E66D05C3CF46}"/>
              </a:ext>
            </a:extLst>
          </p:cNvPr>
          <p:cNvSpPr/>
          <p:nvPr/>
        </p:nvSpPr>
        <p:spPr>
          <a:xfrm>
            <a:off x="7595996" y="506995"/>
            <a:ext cx="337583" cy="351176"/>
          </a:xfrm>
          <a:prstGeom prst="ellipse">
            <a:avLst/>
          </a:prstGeom>
          <a:noFill/>
          <a:ln w="50800">
            <a:solidFill>
              <a:srgbClr val="FF0000"/>
            </a:solidFill>
          </a:ln>
        </p:spPr>
        <p:txBody>
          <a:bodyPr anchor="ctr"/>
          <a:lstStyle/>
          <a:p>
            <a:pPr algn="ctr"/>
            <a:endParaRPr lang="en-MY" dirty="0"/>
          </a:p>
        </p:txBody>
      </p:sp>
      <p:sp>
        <p:nvSpPr>
          <p:cNvPr id="15" name="TextBox 14">
            <a:extLst>
              <a:ext uri="{FF2B5EF4-FFF2-40B4-BE49-F238E27FC236}">
                <a16:creationId xmlns:a16="http://schemas.microsoft.com/office/drawing/2014/main" id="{CE12D34E-AFF4-2869-0503-4B0B2D7508D0}"/>
              </a:ext>
            </a:extLst>
          </p:cNvPr>
          <p:cNvSpPr txBox="1"/>
          <p:nvPr/>
        </p:nvSpPr>
        <p:spPr>
          <a:xfrm>
            <a:off x="0" y="6541585"/>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32497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5D655-EA5C-4337-F28D-ED47124DE9FC}"/>
            </a:ext>
          </a:extLst>
        </p:cNvPr>
        <p:cNvGrpSpPr/>
        <p:nvPr/>
      </p:nvGrpSpPr>
      <p:grpSpPr>
        <a:xfrm>
          <a:off x="0" y="0"/>
          <a:ext cx="0" cy="0"/>
          <a:chOff x="0" y="0"/>
          <a:chExt cx="0" cy="0"/>
        </a:xfrm>
      </p:grpSpPr>
      <p:sp>
        <p:nvSpPr>
          <p:cNvPr id="2097167" name="Rectangle 2097166">
            <a:extLst>
              <a:ext uri="{FF2B5EF4-FFF2-40B4-BE49-F238E27FC236}">
                <a16:creationId xmlns:a16="http://schemas.microsoft.com/office/drawing/2014/main" id="{76158717-5003-E4FA-3892-1B3BB82AC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97169" name="Straight Connector 2097168">
            <a:extLst>
              <a:ext uri="{FF2B5EF4-FFF2-40B4-BE49-F238E27FC236}">
                <a16:creationId xmlns:a16="http://schemas.microsoft.com/office/drawing/2014/main" id="{417C15CD-7100-D3DA-837E-0B2B23DF5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97171" name="Straight Connector 2097170">
            <a:extLst>
              <a:ext uri="{FF2B5EF4-FFF2-40B4-BE49-F238E27FC236}">
                <a16:creationId xmlns:a16="http://schemas.microsoft.com/office/drawing/2014/main" id="{51FED008-5BF0-B9B5-E026-55EC14ED22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F122057-D0DE-7C4F-C8F6-FB798F23217B}"/>
              </a:ext>
            </a:extLst>
          </p:cNvPr>
          <p:cNvSpPr txBox="1"/>
          <p:nvPr/>
        </p:nvSpPr>
        <p:spPr>
          <a:xfrm>
            <a:off x="830647" y="874482"/>
            <a:ext cx="201209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800" b="1" dirty="0">
                <a:solidFill>
                  <a:schemeClr val="bg1"/>
                </a:solidFill>
                <a:latin typeface="Bernard MT Condensed"/>
              </a:rPr>
              <a:t>Demo </a:t>
            </a:r>
            <a:r>
              <a:rPr lang="en-US" sz="3800" b="1" dirty="0">
                <a:solidFill>
                  <a:schemeClr val="bg1"/>
                </a:solidFill>
                <a:latin typeface="Bernard MT Condensed"/>
              </a:rPr>
              <a:t>VII</a:t>
            </a:r>
            <a:endParaRPr lang="en-GB" sz="3800" b="1" dirty="0">
              <a:solidFill>
                <a:schemeClr val="bg1"/>
              </a:solidFill>
              <a:latin typeface="Bernard MT Condensed"/>
            </a:endParaRPr>
          </a:p>
        </p:txBody>
      </p:sp>
      <p:pic>
        <p:nvPicPr>
          <p:cNvPr id="12" name="Picture 11">
            <a:extLst>
              <a:ext uri="{FF2B5EF4-FFF2-40B4-BE49-F238E27FC236}">
                <a16:creationId xmlns:a16="http://schemas.microsoft.com/office/drawing/2014/main" id="{50885E29-FD7F-B6D6-8E64-FFB859960A5A}"/>
              </a:ext>
            </a:extLst>
          </p:cNvPr>
          <p:cNvPicPr/>
          <p:nvPr/>
        </p:nvPicPr>
        <p:blipFill>
          <a:blip r:embed="rId2"/>
          <a:stretch>
            <a:fillRect/>
          </a:stretch>
        </p:blipFill>
        <p:spPr>
          <a:xfrm>
            <a:off x="7719056" y="0"/>
            <a:ext cx="3638917" cy="6858000"/>
          </a:xfrm>
          <a:prstGeom prst="rect">
            <a:avLst/>
          </a:prstGeom>
        </p:spPr>
      </p:pic>
      <p:sp>
        <p:nvSpPr>
          <p:cNvPr id="10" name="Rounded Rectangular Callout 2">
            <a:extLst>
              <a:ext uri="{FF2B5EF4-FFF2-40B4-BE49-F238E27FC236}">
                <a16:creationId xmlns:a16="http://schemas.microsoft.com/office/drawing/2014/main" id="{515DBAEE-C885-9DE8-7D79-867C8F0DECF5}"/>
              </a:ext>
            </a:extLst>
          </p:cNvPr>
          <p:cNvSpPr/>
          <p:nvPr/>
        </p:nvSpPr>
        <p:spPr>
          <a:xfrm>
            <a:off x="830648" y="4007228"/>
            <a:ext cx="4713997" cy="1101016"/>
          </a:xfrm>
          <a:prstGeom prst="wedgeRoundRectCallout">
            <a:avLst>
              <a:gd name="adj1" fmla="val 92484"/>
              <a:gd name="adj2" fmla="val 35980"/>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Finally, the White Rook takes over Black King. </a:t>
            </a:r>
          </a:p>
          <a:p>
            <a:r>
              <a:rPr lang="en-US" sz="1600" dirty="0">
                <a:solidFill>
                  <a:schemeClr val="bg1"/>
                </a:solidFill>
              </a:rPr>
              <a:t>Based on the rules defined, the program will determine the winner. </a:t>
            </a:r>
          </a:p>
        </p:txBody>
      </p:sp>
      <p:sp>
        <p:nvSpPr>
          <p:cNvPr id="7" name="Rounded Rectangular Callout 1">
            <a:extLst>
              <a:ext uri="{FF2B5EF4-FFF2-40B4-BE49-F238E27FC236}">
                <a16:creationId xmlns:a16="http://schemas.microsoft.com/office/drawing/2014/main" id="{40265253-4F04-5251-2B83-63E5F4A19256}"/>
              </a:ext>
            </a:extLst>
          </p:cNvPr>
          <p:cNvSpPr/>
          <p:nvPr/>
        </p:nvSpPr>
        <p:spPr>
          <a:xfrm>
            <a:off x="830647" y="2312527"/>
            <a:ext cx="4713998" cy="1218020"/>
          </a:xfrm>
          <a:prstGeom prst="wedgeRoundRectCallout">
            <a:avLst>
              <a:gd name="adj1" fmla="val 128882"/>
              <a:gd name="adj2" fmla="val -193158"/>
              <a:gd name="adj3" fmla="val 16667"/>
            </a:avLst>
          </a:prstGeom>
          <a:noFill/>
          <a:effectLst>
            <a:glow rad="38100">
              <a:schemeClr val="bg1">
                <a:alpha val="8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kern="0"/>
            </a:defPPr>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600" dirty="0">
                <a:solidFill>
                  <a:schemeClr val="bg1"/>
                </a:solidFill>
              </a:rPr>
              <a:t>The program will have to understand the end game situation, that is any pieces can checkmate the opponent’s King. But in this example, the rook is next to the King, the White Rook checkmates </a:t>
            </a:r>
            <a:r>
              <a:rPr lang="en-US" sz="1600" dirty="0" err="1">
                <a:solidFill>
                  <a:schemeClr val="bg1"/>
                </a:solidFill>
              </a:rPr>
              <a:t>bK</a:t>
            </a:r>
            <a:r>
              <a:rPr lang="en-US" sz="1600" dirty="0">
                <a:solidFill>
                  <a:schemeClr val="bg1"/>
                </a:solidFill>
              </a:rPr>
              <a:t> (black King).</a:t>
            </a:r>
          </a:p>
        </p:txBody>
      </p:sp>
      <p:sp>
        <p:nvSpPr>
          <p:cNvPr id="3" name="Oval 2">
            <a:extLst>
              <a:ext uri="{FF2B5EF4-FFF2-40B4-BE49-F238E27FC236}">
                <a16:creationId xmlns:a16="http://schemas.microsoft.com/office/drawing/2014/main" id="{26517A00-5669-83F9-95F7-89CA193CC441}"/>
              </a:ext>
            </a:extLst>
          </p:cNvPr>
          <p:cNvSpPr/>
          <p:nvPr/>
        </p:nvSpPr>
        <p:spPr>
          <a:xfrm>
            <a:off x="9425543" y="3830420"/>
            <a:ext cx="397831" cy="353615"/>
          </a:xfrm>
          <a:prstGeom prst="ellipse">
            <a:avLst/>
          </a:prstGeom>
          <a:noFill/>
          <a:ln w="50800">
            <a:solidFill>
              <a:srgbClr val="FF0000"/>
            </a:solidFill>
          </a:ln>
        </p:spPr>
        <p:txBody>
          <a:bodyPr anchor="ctr"/>
          <a:lstStyle/>
          <a:p>
            <a:pPr algn="ctr"/>
            <a:endParaRPr lang="en-MY"/>
          </a:p>
        </p:txBody>
      </p:sp>
      <p:sp>
        <p:nvSpPr>
          <p:cNvPr id="6" name="TextBox 5">
            <a:extLst>
              <a:ext uri="{FF2B5EF4-FFF2-40B4-BE49-F238E27FC236}">
                <a16:creationId xmlns:a16="http://schemas.microsoft.com/office/drawing/2014/main" id="{ABCB28E9-2BBE-D8AE-DA0C-D4DD5AF5A8B2}"/>
              </a:ext>
            </a:extLst>
          </p:cNvPr>
          <p:cNvSpPr txBox="1"/>
          <p:nvPr/>
        </p:nvSpPr>
        <p:spPr>
          <a:xfrm>
            <a:off x="0" y="6541585"/>
            <a:ext cx="3082494"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LIANG FANG WANG (IBU2402211)</a:t>
            </a:r>
          </a:p>
        </p:txBody>
      </p:sp>
    </p:spTree>
    <p:extLst>
      <p:ext uri="{BB962C8B-B14F-4D97-AF65-F5344CB8AC3E}">
        <p14:creationId xmlns:p14="http://schemas.microsoft.com/office/powerpoint/2010/main" val="74819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FE0CE-40D8-B440-B669-7A5D1D27448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B068B55-FEA3-649E-FB49-87966C9500BE}"/>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object 3">
            <a:extLst>
              <a:ext uri="{FF2B5EF4-FFF2-40B4-BE49-F238E27FC236}">
                <a16:creationId xmlns:a16="http://schemas.microsoft.com/office/drawing/2014/main" id="{1F751EC5-6A3B-FFCB-6D0A-A65D66F93F0B}"/>
              </a:ext>
            </a:extLst>
          </p:cNvPr>
          <p:cNvSpPr txBox="1">
            <a:spLocks noGrp="1"/>
          </p:cNvSpPr>
          <p:nvPr>
            <p:ph type="body" idx="1"/>
          </p:nvPr>
        </p:nvSpPr>
        <p:spPr>
          <a:xfrm>
            <a:off x="831873" y="1843282"/>
            <a:ext cx="9750634" cy="3770865"/>
          </a:xfrm>
          <a:prstGeom prst="rect">
            <a:avLst/>
          </a:prstGeom>
        </p:spPr>
        <p:txBody>
          <a:bodyPr vert="horz" wrap="square" lIns="0" tIns="15875" rIns="0" bIns="0" rtlCol="0" anchor="t">
            <a:noAutofit/>
          </a:bodyPr>
          <a:lstStyle/>
          <a:p>
            <a:pPr marL="298450" indent="-285750" algn="just">
              <a:lnSpc>
                <a:spcPct val="90000"/>
              </a:lnSpc>
              <a:spcBef>
                <a:spcPts val="125"/>
              </a:spcBef>
              <a:buFont typeface="Wingdings" panose="05000000000000000000"/>
              <a:buChar char="§"/>
              <a:tabLst>
                <a:tab pos="396875" algn="l"/>
              </a:tabLst>
            </a:pPr>
            <a:r>
              <a:rPr lang="en-GB" altLang="zh-CN" sz="1600" dirty="0">
                <a:solidFill>
                  <a:schemeClr val="bg1">
                    <a:lumMod val="85000"/>
                  </a:schemeClr>
                </a:solidFill>
                <a:latin typeface="Bernard MT Condensed" panose="02050806060905020404"/>
              </a:rPr>
              <a:t>Siam Nur Ahmed (AIT2504516)</a:t>
            </a:r>
            <a:r>
              <a:rPr lang="zh-CN" altLang="en-US" sz="1600" dirty="0">
                <a:solidFill>
                  <a:schemeClr val="bg1">
                    <a:lumMod val="85000"/>
                  </a:schemeClr>
                </a:solidFill>
                <a:latin typeface="Bernard MT Condensed" panose="02050806060905020404"/>
              </a:rPr>
              <a:t>：</a:t>
            </a:r>
            <a:r>
              <a:rPr lang="en" altLang="zh-CN" sz="1600" dirty="0">
                <a:solidFill>
                  <a:schemeClr val="bg1">
                    <a:lumMod val="85000"/>
                  </a:schemeClr>
                </a:solidFill>
                <a:latin typeface="Bernard MT Condensed" panose="02050806060905020404"/>
              </a:rPr>
              <a:t>Responsible for introducing the overall architecture and the use of </a:t>
            </a:r>
            <a:r>
              <a:rPr lang="en" altLang="zh-CN" sz="1600" dirty="0" err="1">
                <a:solidFill>
                  <a:schemeClr val="bg1">
                    <a:lumMod val="85000"/>
                  </a:schemeClr>
                </a:solidFill>
                <a:latin typeface="Bernard MT Condensed" panose="02050806060905020404"/>
              </a:rPr>
              <a:t>tensorflow</a:t>
            </a:r>
            <a:endParaRPr lang="en"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endParaRPr lang="en-GB"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r>
              <a:rPr lang="en-GB" altLang="zh-CN" sz="1600" dirty="0">
                <a:solidFill>
                  <a:schemeClr val="bg1">
                    <a:lumMod val="85000"/>
                  </a:schemeClr>
                </a:solidFill>
                <a:latin typeface="Bernard MT Condensed" panose="02050806060905020404"/>
              </a:rPr>
              <a:t>Keven Lee Zhang Yan (AIT2504281)</a:t>
            </a:r>
            <a:r>
              <a:rPr lang="zh-CN" altLang="en-US" sz="1600" dirty="0">
                <a:solidFill>
                  <a:schemeClr val="bg1">
                    <a:lumMod val="85000"/>
                  </a:schemeClr>
                </a:solidFill>
                <a:latin typeface="Bernard MT Condensed" panose="02050806060905020404"/>
              </a:rPr>
              <a:t>：</a:t>
            </a:r>
            <a:r>
              <a:rPr lang="en" altLang="zh-CN" sz="1600" dirty="0">
                <a:solidFill>
                  <a:schemeClr val="bg1">
                    <a:lumMod val="85000"/>
                  </a:schemeClr>
                </a:solidFill>
                <a:latin typeface="Bernard MT Condensed" panose="02050806060905020404"/>
              </a:rPr>
              <a:t>Responsible for introducing the construction of the chessboard special transposition, and the main function</a:t>
            </a:r>
          </a:p>
          <a:p>
            <a:pPr marL="298450" indent="-285750" algn="just">
              <a:lnSpc>
                <a:spcPct val="90000"/>
              </a:lnSpc>
              <a:spcBef>
                <a:spcPts val="125"/>
              </a:spcBef>
              <a:buFont typeface="Wingdings" panose="05000000000000000000"/>
              <a:buChar char="§"/>
              <a:tabLst>
                <a:tab pos="396875" algn="l"/>
              </a:tabLst>
            </a:pPr>
            <a:endParaRPr lang="en"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r>
              <a:rPr lang="en-US" altLang="zh-CN" sz="1600" dirty="0">
                <a:solidFill>
                  <a:schemeClr val="bg1">
                    <a:lumMod val="85000"/>
                  </a:schemeClr>
                </a:solidFill>
                <a:latin typeface="Bernard MT Condensed" panose="02050806060905020404"/>
              </a:rPr>
              <a:t>Duan </a:t>
            </a:r>
            <a:r>
              <a:rPr lang="en-GB" altLang="zh-CN" sz="1600" dirty="0">
                <a:solidFill>
                  <a:schemeClr val="bg1">
                    <a:lumMod val="85000"/>
                  </a:schemeClr>
                </a:solidFill>
                <a:latin typeface="Bernard MT Condensed" panose="02050806060905020404"/>
              </a:rPr>
              <a:t>Shujie (AIT2209069)</a:t>
            </a:r>
            <a:r>
              <a:rPr lang="zh-CN" altLang="en-US" sz="1600" dirty="0">
                <a:solidFill>
                  <a:schemeClr val="bg1">
                    <a:lumMod val="85000"/>
                  </a:schemeClr>
                </a:solidFill>
                <a:latin typeface="Bernard MT Condensed" panose="02050806060905020404"/>
              </a:rPr>
              <a:t>：</a:t>
            </a:r>
            <a:r>
              <a:rPr lang="en" altLang="zh-CN" sz="1600" dirty="0">
                <a:solidFill>
                  <a:schemeClr val="bg1">
                    <a:lumMod val="85000"/>
                  </a:schemeClr>
                </a:solidFill>
                <a:latin typeface="Bernard MT Condensed" panose="02050806060905020404"/>
              </a:rPr>
              <a:t>Responsible for introducing the main parts of the code: including unity function, move function, score function</a:t>
            </a:r>
          </a:p>
          <a:p>
            <a:pPr marL="298450" indent="-285750" algn="just">
              <a:lnSpc>
                <a:spcPct val="90000"/>
              </a:lnSpc>
              <a:spcBef>
                <a:spcPts val="125"/>
              </a:spcBef>
              <a:buFont typeface="Wingdings" panose="05000000000000000000"/>
              <a:buChar char="§"/>
              <a:tabLst>
                <a:tab pos="396875" algn="l"/>
              </a:tabLst>
            </a:pPr>
            <a:endParaRPr lang="en"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r>
              <a:rPr lang="en-GB" altLang="zh-CN" sz="1600" dirty="0">
                <a:solidFill>
                  <a:schemeClr val="bg1">
                    <a:lumMod val="85000"/>
                  </a:schemeClr>
                </a:solidFill>
                <a:latin typeface="Bernard MT Condensed" panose="02050806060905020404"/>
              </a:rPr>
              <a:t>Liang Fang Wang (IBU2402211)</a:t>
            </a:r>
            <a:r>
              <a:rPr lang="zh-CN" altLang="en-US" sz="1600" dirty="0">
                <a:solidFill>
                  <a:schemeClr val="bg1">
                    <a:lumMod val="85000"/>
                  </a:schemeClr>
                </a:solidFill>
                <a:latin typeface="Bernard MT Condensed" panose="02050806060905020404"/>
              </a:rPr>
              <a:t>：</a:t>
            </a:r>
            <a:r>
              <a:rPr lang="en" altLang="zh-CN" sz="1600" dirty="0">
                <a:solidFill>
                  <a:schemeClr val="bg1">
                    <a:lumMod val="85000"/>
                  </a:schemeClr>
                </a:solidFill>
                <a:latin typeface="Bernard MT Condensed" panose="02050806060905020404"/>
              </a:rPr>
              <a:t>Responsible for showing and explaining the demo part</a:t>
            </a:r>
            <a:endParaRPr lang="en-US"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endParaRPr lang="en-GB"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endParaRPr lang="en"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endParaRPr lang="en-GB" altLang="zh-CN" sz="1600" dirty="0">
              <a:solidFill>
                <a:schemeClr val="bg1">
                  <a:lumMod val="85000"/>
                </a:schemeClr>
              </a:solidFill>
              <a:latin typeface="Bernard MT Condensed" panose="02050806060905020404"/>
            </a:endParaRPr>
          </a:p>
          <a:p>
            <a:pPr marL="298450" indent="-285750" algn="just">
              <a:lnSpc>
                <a:spcPct val="90000"/>
              </a:lnSpc>
              <a:spcBef>
                <a:spcPts val="125"/>
              </a:spcBef>
              <a:buFont typeface="Wingdings" panose="05000000000000000000"/>
              <a:buChar char="§"/>
              <a:tabLst>
                <a:tab pos="396875" algn="l"/>
              </a:tabLst>
            </a:pPr>
            <a:endParaRPr lang="en-GB" sz="1600" spc="-120" dirty="0">
              <a:solidFill>
                <a:schemeClr val="bg1"/>
              </a:solidFill>
              <a:latin typeface="+mn-lt"/>
              <a:ea typeface="Cambria" panose="02040503050406030204"/>
            </a:endParaRPr>
          </a:p>
        </p:txBody>
      </p:sp>
      <p:sp>
        <p:nvSpPr>
          <p:cNvPr id="6" name="Title 5">
            <a:extLst>
              <a:ext uri="{FF2B5EF4-FFF2-40B4-BE49-F238E27FC236}">
                <a16:creationId xmlns:a16="http://schemas.microsoft.com/office/drawing/2014/main" id="{3905CD1F-4F25-6C72-E7D7-84784E9F14E9}"/>
              </a:ext>
            </a:extLst>
          </p:cNvPr>
          <p:cNvSpPr>
            <a:spLocks noGrp="1"/>
          </p:cNvSpPr>
          <p:nvPr>
            <p:ph type="title"/>
          </p:nvPr>
        </p:nvSpPr>
        <p:spPr>
          <a:xfrm>
            <a:off x="864527" y="400278"/>
            <a:ext cx="4656746" cy="553998"/>
          </a:xfrm>
        </p:spPr>
        <p:txBody>
          <a:bodyPr wrap="square" lIns="0" tIns="0" rIns="0" bIns="0" anchor="t">
            <a:spAutoFit/>
          </a:bodyPr>
          <a:lstStyle/>
          <a:p>
            <a:r>
              <a:rPr lang="en-GB" sz="3600" dirty="0">
                <a:solidFill>
                  <a:schemeClr val="bg1">
                    <a:lumMod val="95000"/>
                  </a:schemeClr>
                </a:solidFill>
                <a:latin typeface="Bernard MT Condensed" panose="02050806060905020404" pitchFamily="18" charset="77"/>
                <a:ea typeface="Cambria" panose="02040503050406030204"/>
              </a:rPr>
              <a:t>Division of work</a:t>
            </a:r>
          </a:p>
        </p:txBody>
      </p:sp>
      <p:sp>
        <p:nvSpPr>
          <p:cNvPr id="4" name="TextBox 3">
            <a:extLst>
              <a:ext uri="{FF2B5EF4-FFF2-40B4-BE49-F238E27FC236}">
                <a16:creationId xmlns:a16="http://schemas.microsoft.com/office/drawing/2014/main" id="{9911D595-79B4-98EB-E5EE-C64357D34045}"/>
              </a:ext>
            </a:extLst>
          </p:cNvPr>
          <p:cNvSpPr txBox="1"/>
          <p:nvPr/>
        </p:nvSpPr>
        <p:spPr>
          <a:xfrm>
            <a:off x="5184736" y="2519303"/>
            <a:ext cx="1828800" cy="369332"/>
          </a:xfrm>
          <a:prstGeom prst="rect">
            <a:avLst/>
          </a:prstGeom>
          <a:noFill/>
        </p:spPr>
        <p:txBody>
          <a:bodyPr wrap="square" rtlCol="0">
            <a:spAutoFit/>
          </a:bodyPr>
          <a:lstStyle/>
          <a:p>
            <a:pPr algn="l"/>
            <a:endParaRPr lang="en-US" dirty="0">
              <a:latin typeface="Rockwell Nova" panose="020F0502020204030204" pitchFamily="34" charset="0"/>
            </a:endParaRPr>
          </a:p>
        </p:txBody>
      </p:sp>
    </p:spTree>
    <p:extLst>
      <p:ext uri="{BB962C8B-B14F-4D97-AF65-F5344CB8AC3E}">
        <p14:creationId xmlns:p14="http://schemas.microsoft.com/office/powerpoint/2010/main" val="3021265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77251" y="1271719"/>
            <a:ext cx="2777824" cy="1311229"/>
          </a:xfrm>
          <a:prstGeom prst="rect">
            <a:avLst/>
          </a:prstGeom>
        </p:spPr>
        <p:txBody>
          <a:bodyPr vert="horz" lIns="91440" tIns="45720" rIns="91440" bIns="45720" rtlCol="0" anchor="t">
            <a:normAutofit fontScale="92500"/>
          </a:bodyPr>
          <a:lstStyle/>
          <a:p>
            <a:pPr algn="l" rtl="0">
              <a:lnSpc>
                <a:spcPct val="90000"/>
              </a:lnSpc>
              <a:spcBef>
                <a:spcPct val="0"/>
              </a:spcBef>
              <a:spcAft>
                <a:spcPts val="600"/>
              </a:spcAft>
            </a:pPr>
            <a:r>
              <a:rPr lang="en-US" sz="4000" b="1" kern="1200" dirty="0">
                <a:solidFill>
                  <a:schemeClr val="bg1"/>
                </a:solidFill>
                <a:latin typeface="Bernard MT Condensed" panose="02050806060905020404"/>
                <a:ea typeface="+mj-ea"/>
                <a:cs typeface="+mj-cs"/>
              </a:rPr>
              <a:t>Conclusion &amp; What's Next</a:t>
            </a:r>
            <a:endParaRPr lang="en-US" sz="4000" kern="1200">
              <a:solidFill>
                <a:schemeClr val="bg1"/>
              </a:solidFill>
              <a:latin typeface="Bernard MT Condensed" panose="02050806060905020404"/>
              <a:ea typeface="+mj-ea"/>
              <a:cs typeface="+mj-cs"/>
            </a:endParaRPr>
          </a:p>
        </p:txBody>
      </p:sp>
      <p:sp>
        <p:nvSpPr>
          <p:cNvPr id="3" name="TextBox 2"/>
          <p:cNvSpPr txBox="1"/>
          <p:nvPr/>
        </p:nvSpPr>
        <p:spPr>
          <a:xfrm>
            <a:off x="391685" y="3920353"/>
            <a:ext cx="5300661" cy="2469248"/>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marL="342900" indent="-285750" algn="just" rtl="0">
              <a:lnSpc>
                <a:spcPct val="90000"/>
              </a:lnSpc>
              <a:spcAft>
                <a:spcPts val="600"/>
              </a:spcAft>
              <a:buFont typeface="Wingdings" panose="05000000000000000000"/>
              <a:buChar char="§"/>
            </a:pPr>
            <a:r>
              <a:rPr lang="en-US" kern="1200" dirty="0">
                <a:solidFill>
                  <a:schemeClr val="bg1"/>
                </a:solidFill>
                <a:latin typeface="+mn-lt"/>
                <a:ea typeface="Calibri" panose="020F0502020204030204"/>
                <a:cs typeface="Calibri" panose="020F0502020204030204"/>
              </a:rPr>
              <a:t>What we achieved:</a:t>
            </a:r>
            <a:endParaRPr lang="en-US"/>
          </a:p>
          <a:p>
            <a:pPr marL="800100" lvl="1" indent="-285750" algn="just">
              <a:lnSpc>
                <a:spcPct val="90000"/>
              </a:lnSpc>
              <a:spcAft>
                <a:spcPts val="600"/>
              </a:spcAft>
              <a:buFont typeface="Arial,Sans-Serif"/>
              <a:buChar char="•"/>
            </a:pPr>
            <a:r>
              <a:rPr lang="en-US" kern="1200" dirty="0">
                <a:solidFill>
                  <a:schemeClr val="bg1"/>
                </a:solidFill>
                <a:latin typeface="+mn-lt"/>
                <a:ea typeface="Calibri" panose="020F0502020204030204"/>
                <a:cs typeface="Calibri" panose="020F0502020204030204"/>
              </a:rPr>
              <a:t>Built a functional chess CLI using python and </a:t>
            </a:r>
            <a:r>
              <a:rPr lang="en-US" kern="1200" dirty="0" err="1">
                <a:solidFill>
                  <a:schemeClr val="bg1"/>
                </a:solidFill>
                <a:latin typeface="+mn-lt"/>
                <a:ea typeface="Calibri" panose="020F0502020204030204"/>
                <a:cs typeface="Calibri" panose="020F0502020204030204"/>
              </a:rPr>
              <a:t>tensorflow</a:t>
            </a:r>
            <a:r>
              <a:rPr lang="en-US" kern="1200" dirty="0">
                <a:solidFill>
                  <a:schemeClr val="bg1"/>
                </a:solidFill>
                <a:latin typeface="+mn-lt"/>
                <a:ea typeface="Calibri" panose="020F0502020204030204"/>
                <a:cs typeface="Calibri" panose="020F0502020204030204"/>
              </a:rPr>
              <a:t>.</a:t>
            </a:r>
          </a:p>
          <a:p>
            <a:pPr marL="800100" lvl="1" indent="-285750" algn="just">
              <a:lnSpc>
                <a:spcPct val="90000"/>
              </a:lnSpc>
              <a:spcAft>
                <a:spcPts val="600"/>
              </a:spcAft>
              <a:buFont typeface="Arial,Sans-Serif"/>
              <a:buChar char="•"/>
            </a:pPr>
            <a:r>
              <a:rPr lang="en-US" kern="1200" dirty="0">
                <a:solidFill>
                  <a:schemeClr val="bg1"/>
                </a:solidFill>
                <a:latin typeface="+mn-lt"/>
                <a:ea typeface="Calibri" panose="020F0502020204030204"/>
                <a:cs typeface="Calibri" panose="020F0502020204030204"/>
              </a:rPr>
              <a:t>Supported all movement logic and special rules(castling, </a:t>
            </a:r>
            <a:r>
              <a:rPr lang="en-US" kern="1200" dirty="0" err="1">
                <a:solidFill>
                  <a:schemeClr val="bg1"/>
                </a:solidFill>
                <a:latin typeface="+mn-lt"/>
                <a:ea typeface="Calibri" panose="020F0502020204030204"/>
                <a:cs typeface="Calibri" panose="020F0502020204030204"/>
              </a:rPr>
              <a:t>en</a:t>
            </a:r>
            <a:r>
              <a:rPr lang="en-US" kern="1200" dirty="0">
                <a:solidFill>
                  <a:schemeClr val="bg1"/>
                </a:solidFill>
                <a:latin typeface="+mn-lt"/>
                <a:ea typeface="Calibri" panose="020F0502020204030204"/>
                <a:cs typeface="Calibri" panose="020F0502020204030204"/>
              </a:rPr>
              <a:t> passant, pawn promotion).</a:t>
            </a:r>
            <a:endParaRPr lang="en-US" kern="1200" dirty="0">
              <a:solidFill>
                <a:schemeClr val="bg1"/>
              </a:solidFill>
              <a:latin typeface="+mn-lt"/>
              <a:ea typeface="+mn-ea"/>
              <a:cs typeface="+mn-cs"/>
            </a:endParaRPr>
          </a:p>
          <a:p>
            <a:pPr marL="800100" lvl="1" indent="-285750" algn="just">
              <a:lnSpc>
                <a:spcPct val="90000"/>
              </a:lnSpc>
              <a:spcAft>
                <a:spcPts val="600"/>
              </a:spcAft>
              <a:buFont typeface="Arial,Sans-Serif"/>
              <a:buChar char="•"/>
            </a:pPr>
            <a:r>
              <a:rPr lang="en-US" kern="1200" dirty="0">
                <a:solidFill>
                  <a:schemeClr val="bg1"/>
                </a:solidFill>
                <a:latin typeface="+mn-lt"/>
                <a:ea typeface="+mn-ea"/>
                <a:cs typeface="+mn-cs"/>
              </a:rPr>
              <a:t>Added scoring, player IDs and turn-based replay system.</a:t>
            </a:r>
            <a:endParaRPr lang="en-US" kern="1200" dirty="0">
              <a:solidFill>
                <a:schemeClr val="bg1"/>
              </a:solidFill>
              <a:latin typeface="+mn-lt"/>
              <a:ea typeface="Calibri" panose="020F0502020204030204"/>
              <a:cs typeface="Calibri" panose="020F0502020204030204"/>
            </a:endParaRPr>
          </a:p>
          <a:p>
            <a:pPr algn="l" rtl="0">
              <a:lnSpc>
                <a:spcPct val="90000"/>
              </a:lnSpc>
              <a:spcBef>
                <a:spcPts val="1000"/>
              </a:spcBef>
            </a:pPr>
            <a:endParaRPr lang="en-US" kern="1200" dirty="0">
              <a:solidFill>
                <a:schemeClr val="bg1"/>
              </a:solidFill>
              <a:latin typeface="+mn-lt"/>
              <a:ea typeface="Calibri" panose="020F0502020204030204"/>
              <a:cs typeface="Calibri" panose="020F0502020204030204"/>
            </a:endParaRPr>
          </a:p>
        </p:txBody>
      </p:sp>
      <p:sp>
        <p:nvSpPr>
          <p:cNvPr id="38" name="Rectangle 37"/>
          <p:cNvSpPr>
            <a:spLocks noGrp="1" noRot="1" noChangeAspect="1" noMove="1" noResize="1" noEditPoints="1" noAdjustHandles="1" noChangeArrowheads="1" noChangeShapeType="1" noTextEdit="1"/>
          </p:cNvSpPr>
          <p:nvPr/>
        </p:nvSpPr>
        <p:spPr>
          <a:xfrm>
            <a:off x="128596" y="115193"/>
            <a:ext cx="11934817"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cxnSpLocks noGrp="1" noRot="1" noChangeAspect="1" noMove="1" noResize="1" noEditPoints="1" noAdjustHandles="1" noChangeArrowheads="1" noChangeShapeType="1"/>
          </p:cNvCxnSpPr>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567617" y="3921211"/>
            <a:ext cx="528663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285750" algn="just" rtl="0">
              <a:buFont typeface="Wingdings,Sans-Serif"/>
              <a:buChar char="§"/>
            </a:pPr>
            <a:r>
              <a:rPr lang="en-US" dirty="0">
                <a:solidFill>
                  <a:srgbClr val="FFFFFF"/>
                </a:solidFill>
                <a:latin typeface="Calibri" panose="020F0502020204030204"/>
                <a:cs typeface="Arial" panose="020B0604020202020204"/>
              </a:rPr>
              <a:t>What we learned:</a:t>
            </a:r>
            <a:r>
              <a:rPr lang="en-US" dirty="0">
                <a:latin typeface="Calibri" panose="020F0502020204030204"/>
                <a:cs typeface="Arial" panose="020B0604020202020204"/>
              </a:rPr>
              <a:t>​</a:t>
            </a:r>
          </a:p>
          <a:p>
            <a:pPr marL="800100" lvl="1" indent="-285750" algn="just" rtl="0">
              <a:buFont typeface="Arial,Sans-Serif"/>
              <a:buChar char="•"/>
            </a:pPr>
            <a:r>
              <a:rPr lang="en-US" dirty="0">
                <a:solidFill>
                  <a:srgbClr val="FFFFFF"/>
                </a:solidFill>
                <a:latin typeface="Calibri" panose="020F0502020204030204"/>
                <a:cs typeface="Arial" panose="020B0604020202020204"/>
              </a:rPr>
              <a:t>Logic design, modular coding and </a:t>
            </a:r>
            <a:r>
              <a:rPr lang="en-US" dirty="0" err="1">
                <a:solidFill>
                  <a:srgbClr val="FFFFFF"/>
                </a:solidFill>
                <a:latin typeface="Calibri" panose="020F0502020204030204"/>
                <a:cs typeface="Arial" panose="020B0604020202020204"/>
              </a:rPr>
              <a:t>tensorflow</a:t>
            </a:r>
            <a:r>
              <a:rPr lang="en-US" dirty="0">
                <a:solidFill>
                  <a:srgbClr val="FFFFFF"/>
                </a:solidFill>
                <a:latin typeface="Calibri" panose="020F0502020204030204"/>
                <a:cs typeface="Arial" panose="020B0604020202020204"/>
              </a:rPr>
              <a:t> variable manipulation</a:t>
            </a:r>
            <a:endParaRPr lang="en-US" dirty="0">
              <a:solidFill>
                <a:srgbClr val="FFFFFF"/>
              </a:solidFill>
              <a:latin typeface="Calibri" panose="020F0502020204030204"/>
              <a:ea typeface="Calibri" panose="020F0502020204030204"/>
              <a:cs typeface="Arial" panose="020B0604020202020204"/>
            </a:endParaRPr>
          </a:p>
          <a:p>
            <a:pPr marL="800100" lvl="1" indent="-285750" algn="just">
              <a:buFont typeface="Arial,Sans-Serif"/>
              <a:buChar char="•"/>
            </a:pPr>
            <a:r>
              <a:rPr lang="en-US" dirty="0">
                <a:solidFill>
                  <a:srgbClr val="FFFFFF"/>
                </a:solidFill>
                <a:latin typeface="Calibri" panose="020F0502020204030204"/>
                <a:ea typeface="Calibri" panose="020F0502020204030204"/>
                <a:cs typeface="Arial" panose="020B0604020202020204"/>
              </a:rPr>
              <a:t>Handling special rules and dynamic state update</a:t>
            </a:r>
          </a:p>
          <a:p>
            <a:pPr marL="800100" lvl="1" indent="-285750" algn="just">
              <a:buFont typeface="Arial,Sans-Serif"/>
              <a:buChar char="•"/>
            </a:pPr>
            <a:r>
              <a:rPr lang="en-US" dirty="0">
                <a:solidFill>
                  <a:srgbClr val="FFFFFF"/>
                </a:solidFill>
                <a:latin typeface="Calibri" panose="020F0502020204030204"/>
                <a:ea typeface="Calibri" panose="020F0502020204030204"/>
                <a:cs typeface="Arial" panose="020B0604020202020204"/>
              </a:rPr>
              <a:t>Game loop structure and CLI interaction</a:t>
            </a:r>
          </a:p>
          <a:p>
            <a:pPr marL="514350" lvl="1" algn="just"/>
            <a:endParaRPr lang="en-US" dirty="0">
              <a:solidFill>
                <a:schemeClr val="bg1"/>
              </a:solidFill>
              <a:latin typeface="Calibri" panose="020F0502020204030204"/>
              <a:ea typeface="Calibri" panose="020F0502020204030204"/>
              <a:cs typeface="Arial" panose="020B0604020202020204"/>
            </a:endParaRPr>
          </a:p>
        </p:txBody>
      </p:sp>
      <p:sp>
        <p:nvSpPr>
          <p:cNvPr id="4" name="TextBox 3"/>
          <p:cNvSpPr txBox="1"/>
          <p:nvPr/>
        </p:nvSpPr>
        <p:spPr>
          <a:xfrm>
            <a:off x="6561658" y="1107387"/>
            <a:ext cx="5183657" cy="197284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285750" algn="just">
              <a:lnSpc>
                <a:spcPct val="90000"/>
              </a:lnSpc>
              <a:spcAft>
                <a:spcPts val="600"/>
              </a:spcAft>
              <a:buFont typeface="Wingdings" panose="05000000000000000000"/>
              <a:buChar char="§"/>
            </a:pPr>
            <a:r>
              <a:rPr lang="en-US" dirty="0">
                <a:solidFill>
                  <a:schemeClr val="bg1"/>
                </a:solidFill>
                <a:latin typeface="Calibri" panose="020F0502020204030204"/>
                <a:ea typeface="Calibri" panose="020F0502020204030204"/>
                <a:cs typeface="Calibri" panose="020F0502020204030204"/>
              </a:rPr>
              <a:t>Future enhancements:</a:t>
            </a:r>
            <a:endParaRPr lang="en-US" dirty="0">
              <a:latin typeface="Calibri" panose="020F0502020204030204"/>
              <a:ea typeface="Calibri" panose="020F0502020204030204"/>
              <a:cs typeface="Calibri" panose="020F0502020204030204"/>
            </a:endParaRPr>
          </a:p>
          <a:p>
            <a:pPr marL="800100" lvl="1" indent="-285750" algn="just">
              <a:lnSpc>
                <a:spcPct val="90000"/>
              </a:lnSpc>
              <a:spcAft>
                <a:spcPts val="600"/>
              </a:spcAft>
              <a:buFont typeface="Arial,Sans-Serif"/>
              <a:buChar char="•"/>
            </a:pPr>
            <a:r>
              <a:rPr lang="en-US" dirty="0">
                <a:solidFill>
                  <a:schemeClr val="bg1"/>
                </a:solidFill>
                <a:latin typeface="Calibri" panose="020F0502020204030204"/>
                <a:ea typeface="Calibri" panose="020F0502020204030204"/>
                <a:cs typeface="Calibri" panose="020F0502020204030204"/>
              </a:rPr>
              <a:t>Add AI opponent using </a:t>
            </a:r>
            <a:r>
              <a:rPr lang="en-US" dirty="0" err="1">
                <a:solidFill>
                  <a:schemeClr val="bg1"/>
                </a:solidFill>
                <a:latin typeface="Calibri" panose="020F0502020204030204"/>
                <a:ea typeface="Calibri" panose="020F0502020204030204"/>
                <a:cs typeface="Calibri" panose="020F0502020204030204"/>
              </a:rPr>
              <a:t>tensorflow</a:t>
            </a:r>
            <a:endParaRPr lang="en-US" dirty="0">
              <a:solidFill>
                <a:schemeClr val="bg1"/>
              </a:solidFill>
              <a:latin typeface="Calibri" panose="020F0502020204030204"/>
              <a:ea typeface="Calibri" panose="020F0502020204030204"/>
              <a:cs typeface="Calibri" panose="020F0502020204030204"/>
            </a:endParaRPr>
          </a:p>
          <a:p>
            <a:pPr marL="800100" lvl="1" indent="-285750" algn="just">
              <a:lnSpc>
                <a:spcPct val="90000"/>
              </a:lnSpc>
              <a:spcAft>
                <a:spcPts val="600"/>
              </a:spcAft>
              <a:buFont typeface="Arial,Sans-Serif"/>
              <a:buChar char="•"/>
            </a:pPr>
            <a:r>
              <a:rPr lang="en-US" dirty="0">
                <a:solidFill>
                  <a:schemeClr val="bg1"/>
                </a:solidFill>
                <a:latin typeface="Calibri" panose="020F0502020204030204"/>
                <a:ea typeface="Calibri" panose="020F0502020204030204"/>
                <a:cs typeface="Calibri" panose="020F0502020204030204"/>
              </a:rPr>
              <a:t>GUI interface (</a:t>
            </a:r>
            <a:r>
              <a:rPr lang="en-US" dirty="0" err="1">
                <a:solidFill>
                  <a:schemeClr val="bg1"/>
                </a:solidFill>
                <a:latin typeface="Calibri" panose="020F0502020204030204"/>
                <a:ea typeface="Calibri" panose="020F0502020204030204"/>
                <a:cs typeface="Calibri" panose="020F0502020204030204"/>
              </a:rPr>
              <a:t>Tkinter</a:t>
            </a:r>
            <a:r>
              <a:rPr lang="en-US" dirty="0">
                <a:solidFill>
                  <a:schemeClr val="bg1"/>
                </a:solidFill>
                <a:latin typeface="Calibri" panose="020F0502020204030204"/>
                <a:ea typeface="Calibri" panose="020F0502020204030204"/>
                <a:cs typeface="Calibri" panose="020F0502020204030204"/>
              </a:rPr>
              <a:t>/</a:t>
            </a:r>
            <a:r>
              <a:rPr lang="en-US" dirty="0" err="1">
                <a:solidFill>
                  <a:schemeClr val="bg1"/>
                </a:solidFill>
                <a:latin typeface="Calibri" panose="020F0502020204030204"/>
                <a:ea typeface="Calibri" panose="020F0502020204030204"/>
                <a:cs typeface="Calibri" panose="020F0502020204030204"/>
              </a:rPr>
              <a:t>PyGame</a:t>
            </a:r>
            <a:r>
              <a:rPr lang="en-US" dirty="0">
                <a:solidFill>
                  <a:schemeClr val="bg1"/>
                </a:solidFill>
                <a:latin typeface="Calibri" panose="020F0502020204030204"/>
                <a:ea typeface="Calibri" panose="020F0502020204030204"/>
                <a:cs typeface="Calibri" panose="020F0502020204030204"/>
              </a:rPr>
              <a:t>)</a:t>
            </a:r>
          </a:p>
          <a:p>
            <a:pPr marL="800100" lvl="1" indent="-285750" algn="just">
              <a:lnSpc>
                <a:spcPct val="90000"/>
              </a:lnSpc>
              <a:spcAft>
                <a:spcPts val="600"/>
              </a:spcAft>
              <a:buFont typeface="Arial,Sans-Serif"/>
              <a:buChar char="•"/>
            </a:pPr>
            <a:r>
              <a:rPr lang="en-US" dirty="0">
                <a:solidFill>
                  <a:schemeClr val="bg1"/>
                </a:solidFill>
                <a:latin typeface="Calibri" panose="020F0502020204030204"/>
                <a:ea typeface="Calibri" panose="020F0502020204030204"/>
                <a:cs typeface="Calibri" panose="020F0502020204030204"/>
              </a:rPr>
              <a:t>Check/checkmate detection</a:t>
            </a:r>
          </a:p>
          <a:p>
            <a:pPr marL="800100" lvl="1" indent="-285750" algn="just">
              <a:lnSpc>
                <a:spcPct val="90000"/>
              </a:lnSpc>
              <a:spcAft>
                <a:spcPts val="600"/>
              </a:spcAft>
              <a:buFont typeface="Arial,Sans-Serif"/>
              <a:buChar char="•"/>
            </a:pPr>
            <a:r>
              <a:rPr lang="en-US" dirty="0">
                <a:solidFill>
                  <a:schemeClr val="bg1"/>
                </a:solidFill>
                <a:latin typeface="Calibri" panose="020F0502020204030204"/>
                <a:ea typeface="Calibri" panose="020F0502020204030204"/>
                <a:cs typeface="Calibri" panose="020F0502020204030204"/>
              </a:rPr>
              <a:t>Undo/replay and save/load options</a:t>
            </a:r>
          </a:p>
          <a:p>
            <a:pPr marL="800100" lvl="1" indent="-285750" algn="just">
              <a:lnSpc>
                <a:spcPct val="90000"/>
              </a:lnSpc>
              <a:spcAft>
                <a:spcPts val="600"/>
              </a:spcAft>
              <a:buFont typeface="Arial,Sans-Serif"/>
              <a:buChar char="•"/>
            </a:pPr>
            <a:r>
              <a:rPr lang="en-US" dirty="0">
                <a:solidFill>
                  <a:schemeClr val="bg1"/>
                </a:solidFill>
                <a:latin typeface="Calibri" panose="020F0502020204030204"/>
                <a:cs typeface="Calibri" panose="020F0502020204030204"/>
              </a:rPr>
              <a:t>Build</a:t>
            </a:r>
            <a:r>
              <a:rPr lang="zh-CN" altLang="en-US" dirty="0">
                <a:solidFill>
                  <a:schemeClr val="bg1"/>
                </a:solidFill>
                <a:latin typeface="Calibri" panose="020F0502020204030204"/>
                <a:cs typeface="Calibri" panose="020F0502020204030204"/>
              </a:rPr>
              <a:t>  </a:t>
            </a:r>
            <a:r>
              <a:rPr lang="en-US" altLang="zh-CN" dirty="0">
                <a:solidFill>
                  <a:schemeClr val="bg1"/>
                </a:solidFill>
                <a:latin typeface="Calibri" panose="020F0502020204030204"/>
                <a:cs typeface="Calibri" panose="020F0502020204030204"/>
              </a:rPr>
              <a:t>an</a:t>
            </a:r>
            <a:r>
              <a:rPr lang="zh-CN" altLang="en-US" dirty="0">
                <a:solidFill>
                  <a:schemeClr val="bg1"/>
                </a:solidFill>
                <a:latin typeface="Calibri" panose="020F0502020204030204"/>
                <a:cs typeface="Calibri" panose="020F0502020204030204"/>
              </a:rPr>
              <a:t> </a:t>
            </a:r>
            <a:r>
              <a:rPr lang="en-US" altLang="zh-CN" dirty="0">
                <a:solidFill>
                  <a:schemeClr val="bg1"/>
                </a:solidFill>
                <a:latin typeface="Calibri" panose="020F0502020204030204"/>
                <a:cs typeface="Calibri" panose="020F0502020204030204"/>
              </a:rPr>
              <a:t>AI chess-bot</a:t>
            </a:r>
            <a:endParaRPr lang="en-GB" dirty="0">
              <a:solidFill>
                <a:schemeClr val="bg1"/>
              </a:solidFill>
            </a:endParaRPr>
          </a:p>
        </p:txBody>
      </p:sp>
      <p:sp>
        <p:nvSpPr>
          <p:cNvPr id="9" name="TextBox 8">
            <a:extLst>
              <a:ext uri="{FF2B5EF4-FFF2-40B4-BE49-F238E27FC236}">
                <a16:creationId xmlns:a16="http://schemas.microsoft.com/office/drawing/2014/main" id="{A0643069-587B-0005-936A-C152C3CCAB59}"/>
              </a:ext>
            </a:extLst>
          </p:cNvPr>
          <p:cNvSpPr txBox="1"/>
          <p:nvPr/>
        </p:nvSpPr>
        <p:spPr>
          <a:xfrm>
            <a:off x="128585" y="6427705"/>
            <a:ext cx="3229877" cy="276998"/>
          </a:xfrm>
          <a:prstGeom prst="rect">
            <a:avLst/>
          </a:prstGeom>
          <a:noFill/>
        </p:spPr>
        <p:txBody>
          <a:bodyPr wrap="square" rtlCol="0">
            <a:spAutoFit/>
          </a:bodyPr>
          <a:lstStyle>
            <a:defPPr>
              <a:defRPr kern="0"/>
            </a:defPPr>
          </a:lstStyle>
          <a:p>
            <a:pPr algn="l"/>
            <a:r>
              <a:rPr lang="en-US" sz="1200" dirty="0">
                <a:solidFill>
                  <a:schemeClr val="bg1"/>
                </a:solidFill>
                <a:latin typeface="Rockwell Nova" panose="02060503020205020403" pitchFamily="18" charset="0"/>
              </a:rPr>
              <a:t>KEVEN LEE ZHANG YAN (AIT2504281)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18091" y="3496841"/>
            <a:ext cx="3667863" cy="918903"/>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gn="ctr" rtl="0">
              <a:lnSpc>
                <a:spcPct val="90000"/>
              </a:lnSpc>
              <a:spcBef>
                <a:spcPct val="0"/>
              </a:spcBef>
              <a:spcAft>
                <a:spcPts val="600"/>
              </a:spcAft>
            </a:pPr>
            <a:r>
              <a:rPr lang="en-US" sz="6000" b="1" kern="1200" dirty="0">
                <a:solidFill>
                  <a:schemeClr val="bg1"/>
                </a:solidFill>
                <a:latin typeface="Bernard MT Condensed" panose="02050806060905020404"/>
                <a:ea typeface="+mj-ea"/>
                <a:cs typeface="+mj-cs"/>
              </a:rPr>
              <a:t>THANK YOU</a:t>
            </a:r>
            <a:endParaRPr lang="en-US" sz="6000" b="1">
              <a:solidFill>
                <a:schemeClr val="bg1"/>
              </a:solidFill>
              <a:latin typeface="Bernard MT Condensed" panose="02050806060905020404"/>
              <a:ea typeface="+mj-ea"/>
              <a:cs typeface="+mj-cs"/>
            </a:endParaRPr>
          </a:p>
        </p:txBody>
      </p:sp>
      <p:grpSp>
        <p:nvGrpSpPr>
          <p:cNvPr id="25" name="Group 24"/>
          <p:cNvGrpSpPr>
            <a:grpSpLocks noGrp="1" noUngrp="1" noRot="1" noChangeAspect="1" noMove="1" noResize="1"/>
          </p:cNvGrpSpPr>
          <p:nvPr/>
        </p:nvGrpSpPr>
        <p:grpSpPr>
          <a:xfrm>
            <a:off x="1508013" y="1361348"/>
            <a:ext cx="4833902" cy="4258176"/>
            <a:chOff x="1674895" y="1345036"/>
            <a:chExt cx="5428610" cy="4210939"/>
          </a:xfrm>
        </p:grpSpPr>
        <p:sp>
          <p:nvSpPr>
            <p:cNvPr id="26" name="Rectangle 25"/>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Freeform: Shape 28"/>
          <p:cNvSpPr>
            <a:spLocks noGrp="1" noRot="1" noChangeAspect="1" noMove="1" noResize="1" noEditPoints="1" noAdjustHandles="1" noChangeArrowheads="1" noChangeShapeType="1" noTextEdit="1"/>
          </p:cNvSpPr>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 name="Freeform: Shape 30"/>
          <p:cNvSpPr>
            <a:spLocks noGrp="1" noRot="1" noChangeAspect="1" noMove="1" noResize="1" noEditPoints="1" noAdjustHandles="1" noChangeArrowheads="1" noChangeShapeType="1" noTextEdit="1"/>
          </p:cNvSpPr>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3" name="Rectangle 32"/>
          <p:cNvSpPr>
            <a:spLocks noGrp="1" noRot="1" noChangeAspect="1" noMove="1" noResize="1" noEditPoints="1" noAdjustHandles="1" noChangeArrowheads="1" noChangeShapeType="1" noTextEdit="1"/>
          </p:cNvSpPr>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Grp="1" noRot="1" noChangeAspect="1" noMove="1" noResize="1" noEditPoints="1" noAdjustHandles="1" noChangeArrowheads="1" noChangeShapeType="1" noTextEdit="1"/>
          </p:cNvSpPr>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Grp="1" noRot="1" noChangeAspect="1" noMove="1" noResize="1" noEditPoints="1" noAdjustHandles="1" noChangeArrowheads="1" noChangeShapeType="1" noTextEdit="1"/>
          </p:cNvSpPr>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9" name="Oval 38"/>
          <p:cNvSpPr>
            <a:spLocks noGrp="1" noRot="1" noChangeAspect="1" noMove="1" noResize="1" noEditPoints="1" noAdjustHandles="1" noChangeArrowheads="1" noChangeShapeType="1" noTextEdit="1"/>
          </p:cNvSpPr>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4" name="Picture 3" descr="A black background with small squares&#10;&#10;AI-generated content may be incorrect."/>
          <p:cNvPicPr>
            <a:picLocks noChangeAspect="1"/>
          </p:cNvPicPr>
          <p:nvPr/>
        </p:nvPicPr>
        <p:blipFill>
          <a:blip r:embed="rId4"/>
          <a:srcRect r="25"/>
          <a:stretch>
            <a:fillRect/>
          </a:stretch>
        </p:blipFill>
        <p:spPr>
          <a:xfrm>
            <a:off x="1700022" y="2175923"/>
            <a:ext cx="4172845" cy="2347812"/>
          </a:xfrm>
          <a:prstGeom prst="rect">
            <a:avLst/>
          </a:prstGeom>
          <a:ln w="28575">
            <a:noFill/>
          </a:ln>
        </p:spPr>
      </p:pic>
      <p:sp>
        <p:nvSpPr>
          <p:cNvPr id="41" name="Graphic 212"/>
          <p:cNvSpPr>
            <a:spLocks noGrp="1" noRot="1" noChangeAspect="1" noMove="1" noResize="1" noEditPoints="1" noAdjustHandles="1" noChangeArrowheads="1" noChangeShapeType="1" noTextEdit="1"/>
          </p:cNvSpPr>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43" name="Graphic 212"/>
          <p:cNvSpPr>
            <a:spLocks noGrp="1" noRot="1" noChangeAspect="1" noMove="1" noResize="1" noEditPoints="1" noAdjustHandles="1" noChangeArrowheads="1" noChangeShapeType="1" noTextEdit="1"/>
          </p:cNvSpPr>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grpSp>
        <p:nvGrpSpPr>
          <p:cNvPr id="45" name="Graphic 185"/>
          <p:cNvGrpSpPr>
            <a:grpSpLocks noGrp="1" noUngrp="1" noRot="1" noChangeAspect="1" noMove="1" noResize="1"/>
          </p:cNvGrpSpPr>
          <p:nvPr/>
        </p:nvGrpSpPr>
        <p:grpSpPr>
          <a:xfrm>
            <a:off x="10428634" y="5987064"/>
            <a:ext cx="1054466" cy="469689"/>
            <a:chOff x="9841624" y="4115729"/>
            <a:chExt cx="602169" cy="268223"/>
          </a:xfrm>
          <a:solidFill>
            <a:schemeClr val="bg1"/>
          </a:solidFill>
        </p:grpSpPr>
        <p:sp>
          <p:nvSpPr>
            <p:cNvPr id="46" name="Freeform: Shape 45"/>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3" name="Tensor-chess cod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4658" y="2148017"/>
            <a:ext cx="4059196" cy="237661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object 3"/>
          <p:cNvSpPr txBox="1">
            <a:spLocks noGrp="1"/>
          </p:cNvSpPr>
          <p:nvPr>
            <p:ph type="body" idx="1"/>
          </p:nvPr>
        </p:nvSpPr>
        <p:spPr>
          <a:xfrm>
            <a:off x="831873" y="1843282"/>
            <a:ext cx="4734539" cy="3770865"/>
          </a:xfrm>
          <a:prstGeom prst="rect">
            <a:avLst/>
          </a:prstGeom>
        </p:spPr>
        <p:txBody>
          <a:bodyPr vert="horz" wrap="square" lIns="0" tIns="15875" rIns="0" bIns="0" rtlCol="0" anchor="t">
            <a:noAutofit/>
          </a:bodyPr>
          <a:lstStyle/>
          <a:p>
            <a:pPr marL="298450" indent="-285750" algn="just">
              <a:lnSpc>
                <a:spcPct val="90000"/>
              </a:lnSpc>
              <a:spcBef>
                <a:spcPts val="125"/>
              </a:spcBef>
              <a:buFont typeface="Wingdings" panose="05000000000000000000"/>
              <a:buChar char="§"/>
              <a:tabLst>
                <a:tab pos="396875" algn="l"/>
              </a:tabLst>
            </a:pPr>
            <a:r>
              <a:rPr lang="en-GB" sz="1600" spc="90" dirty="0">
                <a:solidFill>
                  <a:schemeClr val="bg1"/>
                </a:solidFill>
                <a:latin typeface="+mn-lt"/>
              </a:rPr>
              <a:t>It is</a:t>
            </a:r>
            <a:r>
              <a:rPr lang="en-US" sz="1600" spc="90" dirty="0">
                <a:solidFill>
                  <a:schemeClr val="bg1"/>
                </a:solidFill>
                <a:latin typeface="+mn-lt"/>
              </a:rPr>
              <a:t> a </a:t>
            </a:r>
            <a:r>
              <a:rPr lang="en-GB" sz="1600" spc="-70" dirty="0">
                <a:solidFill>
                  <a:schemeClr val="bg1"/>
                </a:solidFill>
                <a:latin typeface="+mn-lt"/>
              </a:rPr>
              <a:t>simplified,</a:t>
            </a:r>
            <a:r>
              <a:rPr lang="en-GB" sz="1600" spc="80" dirty="0">
                <a:solidFill>
                  <a:schemeClr val="bg1"/>
                </a:solidFill>
                <a:latin typeface="+mn-lt"/>
              </a:rPr>
              <a:t> CLI-</a:t>
            </a:r>
            <a:r>
              <a:rPr lang="en-GB" sz="1600" spc="-110" dirty="0">
                <a:solidFill>
                  <a:schemeClr val="bg1"/>
                </a:solidFill>
                <a:latin typeface="+mn-lt"/>
              </a:rPr>
              <a:t>based</a:t>
            </a:r>
            <a:r>
              <a:rPr lang="en-GB" sz="1600" spc="-10" dirty="0">
                <a:solidFill>
                  <a:schemeClr val="bg1"/>
                </a:solidFill>
                <a:latin typeface="+mn-lt"/>
              </a:rPr>
              <a:t> </a:t>
            </a:r>
            <a:r>
              <a:rPr lang="en-GB" sz="1600" spc="-140" dirty="0">
                <a:solidFill>
                  <a:schemeClr val="bg1"/>
                </a:solidFill>
                <a:latin typeface="+mn-lt"/>
              </a:rPr>
              <a:t>chess</a:t>
            </a:r>
            <a:r>
              <a:rPr lang="en-GB" sz="1600" spc="85" dirty="0">
                <a:solidFill>
                  <a:schemeClr val="bg1"/>
                </a:solidFill>
                <a:latin typeface="+mn-lt"/>
              </a:rPr>
              <a:t> </a:t>
            </a:r>
            <a:r>
              <a:rPr lang="en-US" sz="1600" spc="-35" dirty="0">
                <a:solidFill>
                  <a:schemeClr val="bg1"/>
                </a:solidFill>
                <a:latin typeface="+mn-lt"/>
              </a:rPr>
              <a:t>game</a:t>
            </a:r>
            <a:r>
              <a:rPr lang="en-US" sz="1600" dirty="0">
                <a:solidFill>
                  <a:schemeClr val="bg1"/>
                </a:solidFill>
                <a:latin typeface="+mn-lt"/>
              </a:rPr>
              <a:t> built using </a:t>
            </a:r>
            <a:r>
              <a:rPr lang="en-GB" sz="1600" spc="-70" dirty="0">
                <a:solidFill>
                  <a:schemeClr val="bg1"/>
                </a:solidFill>
                <a:latin typeface="+mn-lt"/>
              </a:rPr>
              <a:t>TensorFlow.</a:t>
            </a:r>
            <a:endParaRPr lang="en-GB" sz="1600" spc="-70" dirty="0">
              <a:solidFill>
                <a:schemeClr val="bg1"/>
              </a:solidFill>
              <a:latin typeface="+mn-lt"/>
              <a:ea typeface="Cambria" panose="02040503050406030204"/>
            </a:endParaRPr>
          </a:p>
          <a:p>
            <a:pPr marL="396875" marR="600075" indent="-384810" algn="just">
              <a:lnSpc>
                <a:spcPct val="90000"/>
              </a:lnSpc>
              <a:spcBef>
                <a:spcPts val="1255"/>
              </a:spcBef>
              <a:buFont typeface="Wingdings" panose="05000000000000000000"/>
              <a:buChar char="§"/>
              <a:tabLst>
                <a:tab pos="396875" algn="l"/>
              </a:tabLst>
            </a:pPr>
            <a:r>
              <a:rPr lang="en-US" sz="1600" spc="-20" dirty="0">
                <a:solidFill>
                  <a:schemeClr val="bg1"/>
                </a:solidFill>
                <a:latin typeface="+mn-lt"/>
                <a:ea typeface="Cambria" panose="02040503050406030204"/>
              </a:rPr>
              <a:t>The game uses tensors to represent and update the board dynamically.</a:t>
            </a:r>
            <a:endParaRPr lang="en-GB" sz="1600" spc="-10" dirty="0">
              <a:solidFill>
                <a:schemeClr val="bg1"/>
              </a:solidFill>
              <a:latin typeface="+mn-lt"/>
              <a:ea typeface="Cambria" panose="02040503050406030204"/>
            </a:endParaRPr>
          </a:p>
          <a:p>
            <a:pPr marL="396875" marR="219710" indent="-384810" algn="just">
              <a:lnSpc>
                <a:spcPct val="90000"/>
              </a:lnSpc>
              <a:spcBef>
                <a:spcPts val="1250"/>
              </a:spcBef>
              <a:buFont typeface="Wingdings" panose="05000000000000000000"/>
              <a:buChar char="§"/>
              <a:tabLst>
                <a:tab pos="396875" algn="l"/>
              </a:tabLst>
            </a:pPr>
            <a:r>
              <a:rPr lang="en-GB" sz="1600" spc="-20" dirty="0">
                <a:solidFill>
                  <a:schemeClr val="bg1"/>
                </a:solidFill>
                <a:latin typeface="+mn-lt"/>
              </a:rPr>
              <a:t>It</a:t>
            </a:r>
            <a:r>
              <a:rPr lang="en-GB" sz="1600" spc="-25" dirty="0">
                <a:solidFill>
                  <a:schemeClr val="bg1"/>
                </a:solidFill>
                <a:latin typeface="+mn-lt"/>
              </a:rPr>
              <a:t> </a:t>
            </a:r>
            <a:r>
              <a:rPr lang="en-GB" sz="1600" spc="-105" dirty="0">
                <a:solidFill>
                  <a:schemeClr val="bg1"/>
                </a:solidFill>
                <a:latin typeface="+mn-lt"/>
              </a:rPr>
              <a:t>makes</a:t>
            </a:r>
            <a:r>
              <a:rPr lang="en-GB" sz="1600" spc="35" dirty="0">
                <a:solidFill>
                  <a:schemeClr val="bg1"/>
                </a:solidFill>
                <a:latin typeface="+mn-lt"/>
              </a:rPr>
              <a:t> </a:t>
            </a:r>
            <a:r>
              <a:rPr lang="en-GB" sz="1600" spc="-180" dirty="0">
                <a:solidFill>
                  <a:schemeClr val="bg1"/>
                </a:solidFill>
                <a:latin typeface="+mn-lt"/>
              </a:rPr>
              <a:t>TensorFlow</a:t>
            </a:r>
            <a:r>
              <a:rPr lang="en-GB" sz="1600" spc="50" dirty="0">
                <a:solidFill>
                  <a:schemeClr val="bg1"/>
                </a:solidFill>
                <a:latin typeface="+mn-lt"/>
              </a:rPr>
              <a:t> </a:t>
            </a:r>
            <a:r>
              <a:rPr lang="en-GB" sz="1600" spc="-95" dirty="0">
                <a:solidFill>
                  <a:schemeClr val="bg1"/>
                </a:solidFill>
                <a:latin typeface="+mn-lt"/>
              </a:rPr>
              <a:t>approachable</a:t>
            </a:r>
            <a:r>
              <a:rPr lang="en-GB" sz="1600" spc="30" dirty="0">
                <a:solidFill>
                  <a:schemeClr val="bg1"/>
                </a:solidFill>
                <a:latin typeface="+mn-lt"/>
              </a:rPr>
              <a:t> </a:t>
            </a:r>
            <a:r>
              <a:rPr lang="en-GB" sz="1600" spc="-70" dirty="0">
                <a:solidFill>
                  <a:schemeClr val="bg1"/>
                </a:solidFill>
                <a:latin typeface="+mn-lt"/>
              </a:rPr>
              <a:t>for</a:t>
            </a:r>
            <a:r>
              <a:rPr lang="en-GB" sz="1600" dirty="0">
                <a:solidFill>
                  <a:schemeClr val="bg1"/>
                </a:solidFill>
                <a:latin typeface="+mn-lt"/>
              </a:rPr>
              <a:t> </a:t>
            </a:r>
            <a:r>
              <a:rPr lang="en-GB" sz="1600" spc="-90" dirty="0">
                <a:solidFill>
                  <a:schemeClr val="bg1"/>
                </a:solidFill>
                <a:latin typeface="+mn-lt"/>
              </a:rPr>
              <a:t>beginners </a:t>
            </a:r>
            <a:r>
              <a:rPr lang="en-GB" sz="1600" spc="-120" dirty="0">
                <a:solidFill>
                  <a:schemeClr val="bg1"/>
                </a:solidFill>
                <a:latin typeface="+mn-lt"/>
              </a:rPr>
              <a:t>through</a:t>
            </a:r>
            <a:r>
              <a:rPr lang="en-GB" sz="1600" spc="-5" dirty="0">
                <a:solidFill>
                  <a:schemeClr val="bg1"/>
                </a:solidFill>
                <a:latin typeface="+mn-lt"/>
              </a:rPr>
              <a:t> </a:t>
            </a:r>
            <a:r>
              <a:rPr lang="en-GB" sz="1600" dirty="0">
                <a:solidFill>
                  <a:schemeClr val="bg1"/>
                </a:solidFill>
                <a:latin typeface="+mn-lt"/>
              </a:rPr>
              <a:t>a</a:t>
            </a:r>
            <a:r>
              <a:rPr lang="en-GB" sz="1600" spc="80" dirty="0">
                <a:solidFill>
                  <a:schemeClr val="bg1"/>
                </a:solidFill>
                <a:latin typeface="+mn-lt"/>
              </a:rPr>
              <a:t> </a:t>
            </a:r>
            <a:r>
              <a:rPr lang="en-GB" sz="1600" spc="-100" dirty="0">
                <a:solidFill>
                  <a:schemeClr val="bg1"/>
                </a:solidFill>
                <a:latin typeface="+mn-lt"/>
              </a:rPr>
              <a:t>creative</a:t>
            </a:r>
            <a:r>
              <a:rPr lang="en-GB" sz="1600" spc="75" dirty="0">
                <a:solidFill>
                  <a:schemeClr val="bg1"/>
                </a:solidFill>
                <a:latin typeface="+mn-lt"/>
              </a:rPr>
              <a:t> </a:t>
            </a:r>
            <a:r>
              <a:rPr lang="en-GB" sz="1600" spc="-20" dirty="0">
                <a:solidFill>
                  <a:schemeClr val="bg1"/>
                </a:solidFill>
                <a:latin typeface="+mn-lt"/>
              </a:rPr>
              <a:t>game.</a:t>
            </a:r>
            <a:endParaRPr lang="en-US" sz="1600" spc="-20" dirty="0">
              <a:solidFill>
                <a:schemeClr val="bg1"/>
              </a:solidFill>
              <a:latin typeface="+mn-lt"/>
              <a:ea typeface="Calibri" panose="020F0502020204030204"/>
            </a:endParaRPr>
          </a:p>
          <a:p>
            <a:pPr marL="396875" marR="219710" indent="-384810" algn="just">
              <a:lnSpc>
                <a:spcPct val="90000"/>
              </a:lnSpc>
              <a:spcBef>
                <a:spcPts val="1250"/>
              </a:spcBef>
              <a:buFont typeface="Wingdings" panose="05000000000000000000"/>
              <a:buChar char="§"/>
              <a:tabLst>
                <a:tab pos="396875" algn="l"/>
              </a:tabLst>
            </a:pPr>
            <a:r>
              <a:rPr lang="en-US" sz="1600" spc="-20" dirty="0">
                <a:solidFill>
                  <a:schemeClr val="bg1"/>
                </a:solidFill>
                <a:latin typeface="+mn-lt"/>
                <a:ea typeface="Cambria" panose="02040503050406030204"/>
              </a:rPr>
              <a:t>It introduces to:</a:t>
            </a:r>
          </a:p>
          <a:p>
            <a:pPr marL="854075" marR="219710" lvl="1" indent="-384810" algn="just">
              <a:lnSpc>
                <a:spcPct val="90000"/>
              </a:lnSpc>
              <a:spcBef>
                <a:spcPts val="1250"/>
              </a:spcBef>
              <a:buFont typeface="Arial" panose="020B0604020202020204" pitchFamily="34" charset="0"/>
              <a:buChar char="•"/>
              <a:tabLst>
                <a:tab pos="396875" algn="l"/>
              </a:tabLst>
            </a:pPr>
            <a:r>
              <a:rPr lang="en-US" sz="1600" spc="-20" dirty="0">
                <a:solidFill>
                  <a:schemeClr val="bg1"/>
                </a:solidFill>
                <a:latin typeface="+mn-lt"/>
                <a:ea typeface="Cambria" panose="02040503050406030204"/>
              </a:rPr>
              <a:t>Data structures (8 x 8 tensors)</a:t>
            </a:r>
            <a:endParaRPr lang="en-US" sz="1600" spc="-20" dirty="0">
              <a:solidFill>
                <a:schemeClr val="bg1"/>
              </a:solidFill>
              <a:latin typeface="+mn-lt"/>
              <a:ea typeface="Cambria" panose="02040503050406030204"/>
              <a:cs typeface="Calibri" panose="020F0502020204030204"/>
            </a:endParaRPr>
          </a:p>
          <a:p>
            <a:pPr marL="854075" marR="219710" lvl="1" indent="-384810" algn="just">
              <a:lnSpc>
                <a:spcPct val="90000"/>
              </a:lnSpc>
              <a:spcBef>
                <a:spcPts val="1250"/>
              </a:spcBef>
              <a:buFont typeface="Arial" panose="020B0604020202020204" pitchFamily="34" charset="0"/>
              <a:buChar char="•"/>
              <a:tabLst>
                <a:tab pos="396875" algn="l"/>
              </a:tabLst>
            </a:pPr>
            <a:r>
              <a:rPr lang="en-US" sz="1600" spc="-20" dirty="0">
                <a:solidFill>
                  <a:schemeClr val="bg1"/>
                </a:solidFill>
                <a:ea typeface="Cambria" panose="02040503050406030204"/>
              </a:rPr>
              <a:t>Rule-based decision logic</a:t>
            </a:r>
            <a:endParaRPr lang="en-US" sz="1600" spc="-20" dirty="0">
              <a:solidFill>
                <a:schemeClr val="bg1"/>
              </a:solidFill>
              <a:ea typeface="Cambria" panose="02040503050406030204"/>
              <a:cs typeface="Calibri" panose="020F0502020204030204"/>
            </a:endParaRPr>
          </a:p>
          <a:p>
            <a:pPr marL="854075" marR="219710" lvl="1" indent="-384810" algn="just">
              <a:lnSpc>
                <a:spcPct val="90000"/>
              </a:lnSpc>
              <a:spcBef>
                <a:spcPts val="1250"/>
              </a:spcBef>
              <a:buFont typeface="Arial" panose="020B0604020202020204" pitchFamily="34" charset="0"/>
              <a:buChar char="•"/>
              <a:tabLst>
                <a:tab pos="396875" algn="l"/>
              </a:tabLst>
            </a:pPr>
            <a:r>
              <a:rPr lang="en-US" sz="1600" spc="-20" dirty="0">
                <a:solidFill>
                  <a:schemeClr val="bg1"/>
                </a:solidFill>
                <a:ea typeface="Cambria" panose="02040503050406030204"/>
              </a:rPr>
              <a:t>Turn-based gameplay design</a:t>
            </a:r>
            <a:endParaRPr lang="en-GB" sz="1600" spc="-20" dirty="0">
              <a:solidFill>
                <a:schemeClr val="bg1"/>
              </a:solidFill>
              <a:latin typeface="+mn-lt"/>
              <a:ea typeface="Cambria" panose="02040503050406030204"/>
              <a:cs typeface="Calibri" panose="020F0502020204030204"/>
            </a:endParaRPr>
          </a:p>
          <a:p>
            <a:pPr marL="396875" marR="278130" indent="-384810" algn="just">
              <a:lnSpc>
                <a:spcPct val="90000"/>
              </a:lnSpc>
              <a:spcBef>
                <a:spcPts val="1210"/>
              </a:spcBef>
              <a:buFont typeface="Wingdings" panose="05000000000000000000"/>
              <a:buChar char="§"/>
              <a:tabLst>
                <a:tab pos="396875" algn="l"/>
              </a:tabLst>
            </a:pPr>
            <a:r>
              <a:rPr lang="en-GB" sz="1600" spc="-120" dirty="0">
                <a:solidFill>
                  <a:schemeClr val="bg1"/>
                </a:solidFill>
                <a:latin typeface="+mn-lt"/>
              </a:rPr>
              <a:t>Provides</a:t>
            </a:r>
            <a:r>
              <a:rPr lang="en-GB" sz="1600" spc="30" dirty="0">
                <a:solidFill>
                  <a:schemeClr val="bg1"/>
                </a:solidFill>
                <a:latin typeface="+mn-lt"/>
              </a:rPr>
              <a:t> </a:t>
            </a:r>
            <a:r>
              <a:rPr lang="en-GB" sz="1600" dirty="0">
                <a:solidFill>
                  <a:schemeClr val="bg1"/>
                </a:solidFill>
                <a:latin typeface="+mn-lt"/>
              </a:rPr>
              <a:t>a</a:t>
            </a:r>
            <a:r>
              <a:rPr lang="en-GB" sz="1600" spc="-10" dirty="0">
                <a:solidFill>
                  <a:schemeClr val="bg1"/>
                </a:solidFill>
                <a:latin typeface="+mn-lt"/>
              </a:rPr>
              <a:t> </a:t>
            </a:r>
            <a:r>
              <a:rPr lang="en-GB" sz="1600" spc="-120" dirty="0">
                <a:solidFill>
                  <a:schemeClr val="bg1"/>
                </a:solidFill>
                <a:latin typeface="+mn-lt"/>
              </a:rPr>
              <a:t>hands-</a:t>
            </a:r>
            <a:r>
              <a:rPr lang="en-GB" sz="1600" spc="-114" dirty="0">
                <a:solidFill>
                  <a:schemeClr val="bg1"/>
                </a:solidFill>
                <a:latin typeface="+mn-lt"/>
              </a:rPr>
              <a:t>on</a:t>
            </a:r>
            <a:r>
              <a:rPr lang="en-GB" sz="1600" spc="-5" dirty="0">
                <a:solidFill>
                  <a:schemeClr val="bg1"/>
                </a:solidFill>
                <a:latin typeface="+mn-lt"/>
              </a:rPr>
              <a:t> </a:t>
            </a:r>
            <a:r>
              <a:rPr lang="en-GB" sz="1600" spc="-60" dirty="0">
                <a:solidFill>
                  <a:schemeClr val="bg1"/>
                </a:solidFill>
                <a:latin typeface="+mn-lt"/>
              </a:rPr>
              <a:t>learning</a:t>
            </a:r>
            <a:r>
              <a:rPr lang="en-GB" sz="1600" spc="-15" dirty="0">
                <a:solidFill>
                  <a:schemeClr val="bg1"/>
                </a:solidFill>
                <a:latin typeface="+mn-lt"/>
              </a:rPr>
              <a:t> </a:t>
            </a:r>
            <a:r>
              <a:rPr lang="en-GB" sz="1600" spc="-90" dirty="0">
                <a:solidFill>
                  <a:schemeClr val="bg1"/>
                </a:solidFill>
                <a:latin typeface="+mn-lt"/>
              </a:rPr>
              <a:t>experience</a:t>
            </a:r>
            <a:r>
              <a:rPr lang="en-GB" sz="1600" spc="50" dirty="0">
                <a:solidFill>
                  <a:schemeClr val="bg1"/>
                </a:solidFill>
                <a:latin typeface="+mn-lt"/>
              </a:rPr>
              <a:t> </a:t>
            </a:r>
            <a:r>
              <a:rPr lang="en-GB" sz="1600" spc="-25" dirty="0">
                <a:solidFill>
                  <a:schemeClr val="bg1"/>
                </a:solidFill>
                <a:latin typeface="+mn-lt"/>
              </a:rPr>
              <a:t>in </a:t>
            </a:r>
            <a:r>
              <a:rPr lang="en-GB" sz="1600" spc="-160" dirty="0">
                <a:solidFill>
                  <a:schemeClr val="bg1"/>
                </a:solidFill>
                <a:latin typeface="+mn-lt"/>
              </a:rPr>
              <a:t>TensorFlow,</a:t>
            </a:r>
            <a:r>
              <a:rPr lang="en-GB" sz="1600" spc="50" dirty="0">
                <a:solidFill>
                  <a:schemeClr val="bg1"/>
                </a:solidFill>
                <a:latin typeface="+mn-lt"/>
              </a:rPr>
              <a:t> </a:t>
            </a:r>
            <a:r>
              <a:rPr lang="en-GB" sz="1600" spc="-55" dirty="0">
                <a:solidFill>
                  <a:schemeClr val="bg1"/>
                </a:solidFill>
                <a:latin typeface="+mn-lt"/>
              </a:rPr>
              <a:t>logic</a:t>
            </a:r>
            <a:r>
              <a:rPr lang="en-GB" sz="1600" spc="-20" dirty="0">
                <a:solidFill>
                  <a:schemeClr val="bg1"/>
                </a:solidFill>
                <a:latin typeface="+mn-lt"/>
              </a:rPr>
              <a:t> </a:t>
            </a:r>
            <a:r>
              <a:rPr lang="en-GB" sz="1600" spc="-70" dirty="0">
                <a:solidFill>
                  <a:schemeClr val="bg1"/>
                </a:solidFill>
                <a:latin typeface="+mn-lt"/>
              </a:rPr>
              <a:t>d</a:t>
            </a:r>
            <a:r>
              <a:rPr lang="en-US" sz="1600" spc="-70" dirty="0">
                <a:solidFill>
                  <a:schemeClr val="bg1"/>
                </a:solidFill>
                <a:latin typeface="+mn-lt"/>
              </a:rPr>
              <a:t>e</a:t>
            </a:r>
            <a:r>
              <a:rPr lang="en-GB" sz="1600" spc="-70" dirty="0">
                <a:solidFill>
                  <a:schemeClr val="bg1"/>
                </a:solidFill>
                <a:latin typeface="+mn-lt"/>
              </a:rPr>
              <a:t>sign,</a:t>
            </a:r>
            <a:r>
              <a:rPr lang="en-GB" sz="1600" spc="-40" dirty="0">
                <a:solidFill>
                  <a:schemeClr val="bg1"/>
                </a:solidFill>
                <a:latin typeface="+mn-lt"/>
              </a:rPr>
              <a:t> </a:t>
            </a:r>
            <a:r>
              <a:rPr lang="en-GB" sz="1600" spc="-50" dirty="0">
                <a:solidFill>
                  <a:schemeClr val="bg1"/>
                </a:solidFill>
                <a:latin typeface="+mn-lt"/>
              </a:rPr>
              <a:t>and</a:t>
            </a:r>
            <a:r>
              <a:rPr lang="en-GB" sz="1600" spc="10" dirty="0">
                <a:solidFill>
                  <a:schemeClr val="bg1"/>
                </a:solidFill>
                <a:latin typeface="+mn-lt"/>
              </a:rPr>
              <a:t> </a:t>
            </a:r>
            <a:r>
              <a:rPr lang="en-GB" sz="1600" spc="-135" dirty="0">
                <a:solidFill>
                  <a:schemeClr val="bg1"/>
                </a:solidFill>
                <a:latin typeface="+mn-lt"/>
              </a:rPr>
              <a:t>command-</a:t>
            </a:r>
            <a:r>
              <a:rPr lang="en-GB" sz="1600" spc="-25" dirty="0">
                <a:solidFill>
                  <a:schemeClr val="bg1"/>
                </a:solidFill>
                <a:latin typeface="+mn-lt"/>
              </a:rPr>
              <a:t>line</a:t>
            </a:r>
            <a:r>
              <a:rPr lang="en-GB" sz="1600" spc="25" dirty="0">
                <a:solidFill>
                  <a:schemeClr val="bg1"/>
                </a:solidFill>
                <a:latin typeface="+mn-lt"/>
              </a:rPr>
              <a:t> </a:t>
            </a:r>
            <a:r>
              <a:rPr lang="en-GB" sz="1600" spc="-120" dirty="0">
                <a:solidFill>
                  <a:schemeClr val="bg1"/>
                </a:solidFill>
                <a:latin typeface="+mn-lt"/>
              </a:rPr>
              <a:t>UX.</a:t>
            </a:r>
            <a:endParaRPr lang="en-GB" sz="1600" spc="-120" dirty="0">
              <a:solidFill>
                <a:schemeClr val="bg1"/>
              </a:solidFill>
              <a:latin typeface="+mn-lt"/>
              <a:ea typeface="Cambria" panose="02040503050406030204"/>
            </a:endParaRPr>
          </a:p>
        </p:txBody>
      </p:sp>
      <p:cxnSp>
        <p:nvCxnSpPr>
          <p:cNvPr id="14" name="Straight Connector 13"/>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creen shot of a computer screen&#10;&#10;AI-generated content may be incorrect."/>
          <p:cNvPicPr>
            <a:picLocks noChangeAspect="1"/>
          </p:cNvPicPr>
          <p:nvPr/>
        </p:nvPicPr>
        <p:blipFill>
          <a:blip r:embed="rId2"/>
          <a:stretch>
            <a:fillRect/>
          </a:stretch>
        </p:blipFill>
        <p:spPr>
          <a:xfrm>
            <a:off x="6437105" y="1222364"/>
            <a:ext cx="4853062" cy="4657273"/>
          </a:xfrm>
          <a:prstGeom prst="rect">
            <a:avLst/>
          </a:prstGeom>
        </p:spPr>
      </p:pic>
      <p:sp>
        <p:nvSpPr>
          <p:cNvPr id="6" name="Title 5"/>
          <p:cNvSpPr>
            <a:spLocks noGrp="1"/>
          </p:cNvSpPr>
          <p:nvPr>
            <p:ph type="title"/>
          </p:nvPr>
        </p:nvSpPr>
        <p:spPr>
          <a:xfrm>
            <a:off x="864527" y="400278"/>
            <a:ext cx="4656746" cy="1107996"/>
          </a:xfrm>
        </p:spPr>
        <p:txBody>
          <a:bodyPr wrap="square" lIns="0" tIns="0" rIns="0" bIns="0" anchor="t">
            <a:spAutoFit/>
          </a:bodyPr>
          <a:lstStyle/>
          <a:p>
            <a:r>
              <a:rPr lang="en-GB" sz="3600">
                <a:solidFill>
                  <a:schemeClr val="bg1">
                    <a:lumMod val="95000"/>
                  </a:schemeClr>
                </a:solidFill>
                <a:latin typeface="Bernard MT Condensed" panose="02050806060905020404" pitchFamily="18" charset="77"/>
                <a:ea typeface="Cambria" panose="02040503050406030204"/>
              </a:rPr>
              <a:t>What is Tensor-Chess and Why it Matters?</a:t>
            </a:r>
          </a:p>
        </p:txBody>
      </p:sp>
      <p:sp>
        <p:nvSpPr>
          <p:cNvPr id="4" name="TextBox 3">
            <a:extLst>
              <a:ext uri="{FF2B5EF4-FFF2-40B4-BE49-F238E27FC236}">
                <a16:creationId xmlns:a16="http://schemas.microsoft.com/office/drawing/2014/main" id="{57D7477E-1E16-9217-DD20-63F0B92E5FA3}"/>
              </a:ext>
            </a:extLst>
          </p:cNvPr>
          <p:cNvSpPr txBox="1"/>
          <p:nvPr/>
        </p:nvSpPr>
        <p:spPr>
          <a:xfrm>
            <a:off x="5184736" y="2519303"/>
            <a:ext cx="1828800" cy="369332"/>
          </a:xfrm>
          <a:prstGeom prst="rect">
            <a:avLst/>
          </a:prstGeom>
          <a:noFill/>
        </p:spPr>
        <p:txBody>
          <a:bodyPr wrap="square" rtlCol="0">
            <a:spAutoFit/>
          </a:bodyPr>
          <a:lstStyle/>
          <a:p>
            <a:pPr algn="l"/>
            <a:endParaRPr lang="en-US" dirty="0">
              <a:latin typeface="Rockwell Nova" panose="020F0502020204030204" pitchFamily="34" charset="0"/>
            </a:endParaRPr>
          </a:p>
        </p:txBody>
      </p:sp>
      <p:sp>
        <p:nvSpPr>
          <p:cNvPr id="7" name="TextBox 6">
            <a:extLst>
              <a:ext uri="{FF2B5EF4-FFF2-40B4-BE49-F238E27FC236}">
                <a16:creationId xmlns:a16="http://schemas.microsoft.com/office/drawing/2014/main" id="{3D9F64F2-26B7-27B5-B29A-4DF142F341A6}"/>
              </a:ext>
            </a:extLst>
          </p:cNvPr>
          <p:cNvSpPr txBox="1"/>
          <p:nvPr/>
        </p:nvSpPr>
        <p:spPr>
          <a:xfrm>
            <a:off x="9396118" y="6581001"/>
            <a:ext cx="2795882"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SIAM NUR AHMED (AIT2504516)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le 5"/>
          <p:cNvSpPr>
            <a:spLocks noGrp="1"/>
          </p:cNvSpPr>
          <p:nvPr>
            <p:ph type="title"/>
          </p:nvPr>
        </p:nvSpPr>
        <p:spPr>
          <a:xfrm>
            <a:off x="874824" y="503251"/>
            <a:ext cx="4656746" cy="1107996"/>
          </a:xfrm>
        </p:spPr>
        <p:txBody>
          <a:bodyPr wrap="square" lIns="0" tIns="0" rIns="0" bIns="0" anchor="t">
            <a:spAutoFit/>
          </a:bodyPr>
          <a:lstStyle/>
          <a:p>
            <a:r>
              <a:rPr lang="en-GB" sz="3600" dirty="0">
                <a:solidFill>
                  <a:schemeClr val="bg1">
                    <a:lumMod val="95000"/>
                  </a:schemeClr>
                </a:solidFill>
                <a:latin typeface="Bernard MT Condensed" panose="02050806060905020404"/>
                <a:ea typeface="Cambria" panose="02040503050406030204"/>
              </a:rPr>
              <a:t>Why TensorFlow for Chess?</a:t>
            </a:r>
          </a:p>
        </p:txBody>
      </p:sp>
      <p:sp>
        <p:nvSpPr>
          <p:cNvPr id="15" name="TextBox 14"/>
          <p:cNvSpPr txBox="1"/>
          <p:nvPr/>
        </p:nvSpPr>
        <p:spPr>
          <a:xfrm>
            <a:off x="739330" y="1754685"/>
            <a:ext cx="4957116" cy="4480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96875" marR="219710" indent="-384810" algn="just">
              <a:lnSpc>
                <a:spcPct val="90000"/>
              </a:lnSpc>
              <a:spcBef>
                <a:spcPts val="1250"/>
              </a:spcBef>
              <a:buFont typeface="Wingdings" panose="05000000000000000000"/>
              <a:buChar char="§"/>
            </a:pPr>
            <a:r>
              <a:rPr lang="en-US" sz="1600" dirty="0">
                <a:solidFill>
                  <a:schemeClr val="bg1"/>
                </a:solidFill>
                <a:latin typeface="Calibri" panose="020F0502020204030204"/>
                <a:ea typeface="Calibri" panose="020F0502020204030204"/>
                <a:cs typeface="Calibri" panose="020F0502020204030204"/>
              </a:rPr>
              <a:t>Python lists are great for static structures but lack built-in support for:</a:t>
            </a:r>
          </a:p>
          <a:p>
            <a:pPr marL="755015" marR="219710" lvl="1" indent="-285750" algn="just">
              <a:lnSpc>
                <a:spcPct val="90000"/>
              </a:lnSpc>
              <a:spcBef>
                <a:spcPts val="1250"/>
              </a:spcBef>
              <a:buFont typeface="Arial" panose="020B0604020202020204"/>
              <a:buChar char="•"/>
            </a:pPr>
            <a:r>
              <a:rPr lang="en-US" sz="1600" dirty="0">
                <a:solidFill>
                  <a:schemeClr val="bg1"/>
                </a:solidFill>
                <a:latin typeface="Calibri" panose="020F0502020204030204"/>
                <a:ea typeface="Calibri" panose="020F0502020204030204"/>
                <a:cs typeface="Calibri" panose="020F0502020204030204"/>
              </a:rPr>
              <a:t>Gradient updates</a:t>
            </a:r>
          </a:p>
          <a:p>
            <a:pPr marL="755015" marR="219710" lvl="1" indent="-285750" algn="just">
              <a:lnSpc>
                <a:spcPct val="90000"/>
              </a:lnSpc>
              <a:spcBef>
                <a:spcPts val="1250"/>
              </a:spcBef>
              <a:buFont typeface="Arial" panose="020B0604020202020204"/>
              <a:buChar char="•"/>
            </a:pPr>
            <a:r>
              <a:rPr lang="en-US" sz="1600" dirty="0">
                <a:solidFill>
                  <a:schemeClr val="bg1"/>
                </a:solidFill>
                <a:latin typeface="Calibri" panose="020F0502020204030204"/>
                <a:ea typeface="Calibri" panose="020F0502020204030204"/>
                <a:cs typeface="Calibri" panose="020F0502020204030204"/>
              </a:rPr>
              <a:t>Variable tracking</a:t>
            </a:r>
          </a:p>
          <a:p>
            <a:pPr marL="755015" marR="219710" lvl="1" indent="-285750" algn="just">
              <a:lnSpc>
                <a:spcPct val="90000"/>
              </a:lnSpc>
              <a:spcBef>
                <a:spcPts val="1250"/>
              </a:spcBef>
              <a:buFont typeface="Arial" panose="020B0604020202020204"/>
              <a:buChar char="•"/>
            </a:pPr>
            <a:r>
              <a:rPr lang="en-US" sz="1600" dirty="0">
                <a:solidFill>
                  <a:schemeClr val="bg1"/>
                </a:solidFill>
                <a:latin typeface="Calibri" panose="020F0502020204030204"/>
                <a:ea typeface="Calibri" panose="020F0502020204030204"/>
                <a:cs typeface="Calibri" panose="020F0502020204030204"/>
              </a:rPr>
              <a:t>Model integration</a:t>
            </a:r>
          </a:p>
          <a:p>
            <a:pPr marL="396875" indent="-384175" algn="just">
              <a:lnSpc>
                <a:spcPct val="90000"/>
              </a:lnSpc>
              <a:spcBef>
                <a:spcPts val="125"/>
              </a:spcBef>
              <a:buFont typeface="Wingdings" panose="05000000000000000000"/>
              <a:buChar char="§"/>
            </a:pPr>
            <a:r>
              <a:rPr lang="en-US" sz="1600" dirty="0" err="1">
                <a:solidFill>
                  <a:schemeClr val="bg1"/>
                </a:solidFill>
                <a:latin typeface="Calibri" panose="020F0502020204030204"/>
                <a:ea typeface="Calibri" panose="020F0502020204030204"/>
                <a:cs typeface="Calibri" panose="020F0502020204030204"/>
              </a:rPr>
              <a:t>Numpy</a:t>
            </a:r>
            <a:r>
              <a:rPr lang="en-US" sz="1600" dirty="0">
                <a:solidFill>
                  <a:schemeClr val="bg1"/>
                </a:solidFill>
                <a:latin typeface="Calibri" panose="020F0502020204030204"/>
                <a:ea typeface="Calibri" panose="020F0502020204030204"/>
                <a:cs typeface="Calibri" panose="020F0502020204030204"/>
              </a:rPr>
              <a:t> arrays are efficient, but not designed for training ready or graph-based operations.</a:t>
            </a:r>
          </a:p>
          <a:p>
            <a:pPr marL="396875" indent="-384175" algn="just">
              <a:lnSpc>
                <a:spcPct val="90000"/>
              </a:lnSpc>
              <a:spcBef>
                <a:spcPts val="125"/>
              </a:spcBef>
              <a:buFont typeface="Wingdings" panose="05000000000000000000"/>
              <a:buChar char="§"/>
            </a:pPr>
            <a:r>
              <a:rPr lang="en-US" sz="1600" dirty="0">
                <a:solidFill>
                  <a:schemeClr val="bg1"/>
                </a:solidFill>
                <a:latin typeface="Calibri" panose="020F0502020204030204"/>
                <a:ea typeface="Calibri" panose="020F0502020204030204"/>
                <a:cs typeface="Calibri" panose="020F0502020204030204"/>
              </a:rPr>
              <a:t>TensorFlow is better to use for dynamic variable control (</a:t>
            </a:r>
            <a:r>
              <a:rPr lang="en-US" sz="1600" dirty="0" err="1">
                <a:solidFill>
                  <a:schemeClr val="bg1"/>
                </a:solidFill>
                <a:latin typeface="Consolas" panose="020B0609020204030204"/>
                <a:ea typeface="Calibri" panose="020F0502020204030204"/>
                <a:cs typeface="Calibri" panose="020F0502020204030204"/>
              </a:rPr>
              <a:t>tf.Variable</a:t>
            </a:r>
            <a:r>
              <a:rPr lang="en-US" sz="1600" dirty="0">
                <a:solidFill>
                  <a:schemeClr val="bg1"/>
                </a:solidFill>
                <a:latin typeface="Consolas" panose="020B0609020204030204"/>
                <a:ea typeface="Calibri" panose="020F0502020204030204"/>
                <a:cs typeface="Calibri" panose="020F0502020204030204"/>
              </a:rPr>
              <a:t> </a:t>
            </a:r>
            <a:r>
              <a:rPr lang="en-US" sz="1600" dirty="0">
                <a:solidFill>
                  <a:schemeClr val="bg1"/>
                </a:solidFill>
                <a:latin typeface="Calibri" panose="020F0502020204030204"/>
                <a:ea typeface="Calibri" panose="020F0502020204030204"/>
                <a:cs typeface="Calibri" panose="020F0502020204030204"/>
              </a:rPr>
              <a:t>for mutable game state).</a:t>
            </a:r>
          </a:p>
          <a:p>
            <a:pPr marL="396875" indent="-384175" algn="just">
              <a:lnSpc>
                <a:spcPct val="90000"/>
              </a:lnSpc>
              <a:spcBef>
                <a:spcPts val="125"/>
              </a:spcBef>
              <a:buFont typeface="Wingdings" panose="05000000000000000000"/>
              <a:buChar char="§"/>
            </a:pPr>
            <a:r>
              <a:rPr lang="en-US" sz="1600" dirty="0">
                <a:solidFill>
                  <a:schemeClr val="bg1"/>
                </a:solidFill>
                <a:latin typeface="Calibri" panose="020F0502020204030204"/>
                <a:ea typeface="Calibri" panose="020F0502020204030204"/>
                <a:cs typeface="Calibri" panose="020F0502020204030204"/>
              </a:rPr>
              <a:t>TensorFlow supports:</a:t>
            </a:r>
          </a:p>
          <a:p>
            <a:pPr marL="755015" marR="219710" lvl="1" indent="-285750" algn="just">
              <a:lnSpc>
                <a:spcPct val="90000"/>
              </a:lnSpc>
              <a:spcBef>
                <a:spcPts val="1250"/>
              </a:spcBef>
              <a:buFont typeface="Arial" panose="020B0604020202020204"/>
              <a:buChar char="•"/>
            </a:pPr>
            <a:r>
              <a:rPr lang="en-US" sz="1600" dirty="0">
                <a:solidFill>
                  <a:schemeClr val="bg1"/>
                </a:solidFill>
                <a:latin typeface="Calibri" panose="020F0502020204030204"/>
                <a:ea typeface="Calibri" panose="020F0502020204030204"/>
                <a:cs typeface="Calibri" panose="020F0502020204030204"/>
              </a:rPr>
              <a:t>Slicing</a:t>
            </a:r>
          </a:p>
          <a:p>
            <a:pPr marL="755015" marR="219710" lvl="1" indent="-285750" algn="just">
              <a:lnSpc>
                <a:spcPct val="90000"/>
              </a:lnSpc>
              <a:spcBef>
                <a:spcPts val="1250"/>
              </a:spcBef>
              <a:buFont typeface="Arial" panose="020B0604020202020204"/>
              <a:buChar char="•"/>
            </a:pPr>
            <a:r>
              <a:rPr lang="en-US" sz="1600" dirty="0">
                <a:solidFill>
                  <a:schemeClr val="bg1"/>
                </a:solidFill>
                <a:latin typeface="Calibri" panose="020F0502020204030204"/>
                <a:ea typeface="Calibri" panose="020F0502020204030204"/>
                <a:cs typeface="Calibri" panose="020F0502020204030204"/>
              </a:rPr>
              <a:t>Logical masking</a:t>
            </a:r>
          </a:p>
          <a:p>
            <a:pPr marL="755015" marR="219710" lvl="1" indent="-285750" algn="just">
              <a:lnSpc>
                <a:spcPct val="90000"/>
              </a:lnSpc>
              <a:spcBef>
                <a:spcPts val="1250"/>
              </a:spcBef>
              <a:buFont typeface="Arial" panose="020B0604020202020204"/>
              <a:buChar char="•"/>
            </a:pPr>
            <a:r>
              <a:rPr lang="en-US" sz="1600" dirty="0">
                <a:solidFill>
                  <a:schemeClr val="bg1"/>
                </a:solidFill>
                <a:latin typeface="Calibri" panose="020F0502020204030204"/>
                <a:ea typeface="Calibri" panose="020F0502020204030204"/>
                <a:cs typeface="Calibri" panose="020F0502020204030204"/>
              </a:rPr>
              <a:t>Broadcasting</a:t>
            </a:r>
          </a:p>
          <a:p>
            <a:pPr marL="396875" indent="-384175" algn="just">
              <a:lnSpc>
                <a:spcPct val="90000"/>
              </a:lnSpc>
              <a:spcBef>
                <a:spcPts val="125"/>
              </a:spcBef>
              <a:buFont typeface="Wingdings" panose="05000000000000000000"/>
              <a:buChar char="§"/>
            </a:pPr>
            <a:endParaRPr lang="en-US" sz="1600" dirty="0">
              <a:solidFill>
                <a:schemeClr val="bg1"/>
              </a:solidFill>
              <a:latin typeface="Calibri" panose="020F0502020204030204"/>
              <a:ea typeface="Calibri" panose="020F0502020204030204"/>
              <a:cs typeface="Calibri" panose="020F0502020204030204"/>
            </a:endParaRPr>
          </a:p>
          <a:p>
            <a:pPr marL="12700" algn="just">
              <a:lnSpc>
                <a:spcPct val="90000"/>
              </a:lnSpc>
              <a:spcBef>
                <a:spcPts val="125"/>
              </a:spcBef>
            </a:pPr>
            <a:endParaRPr lang="en-US" sz="1600" dirty="0">
              <a:solidFill>
                <a:schemeClr val="bg1"/>
              </a:solidFill>
              <a:latin typeface="Calibri" panose="020F0502020204030204"/>
              <a:ea typeface="Calibri" panose="020F0502020204030204"/>
              <a:cs typeface="Calibri" panose="020F0502020204030204"/>
            </a:endParaRPr>
          </a:p>
        </p:txBody>
      </p:sp>
      <p:graphicFrame>
        <p:nvGraphicFramePr>
          <p:cNvPr id="16" name="Table 15"/>
          <p:cNvGraphicFramePr>
            <a:graphicFrameLocks noGrp="1"/>
          </p:cNvGraphicFramePr>
          <p:nvPr/>
        </p:nvGraphicFramePr>
        <p:xfrm>
          <a:off x="6250608" y="2186608"/>
          <a:ext cx="5436544" cy="2703791"/>
        </p:xfrm>
        <a:graphic>
          <a:graphicData uri="http://schemas.openxmlformats.org/drawingml/2006/table">
            <a:tbl>
              <a:tblPr firstRow="1" bandRow="1">
                <a:tableStyleId>{5C22544A-7EE6-4342-B048-85BDC9FD1C3A}</a:tableStyleId>
              </a:tblPr>
              <a:tblGrid>
                <a:gridCol w="1535256">
                  <a:extLst>
                    <a:ext uri="{9D8B030D-6E8A-4147-A177-3AD203B41FA5}">
                      <a16:colId xmlns:a16="http://schemas.microsoft.com/office/drawing/2014/main" val="20000"/>
                    </a:ext>
                  </a:extLst>
                </a:gridCol>
                <a:gridCol w="1233238">
                  <a:extLst>
                    <a:ext uri="{9D8B030D-6E8A-4147-A177-3AD203B41FA5}">
                      <a16:colId xmlns:a16="http://schemas.microsoft.com/office/drawing/2014/main" val="20001"/>
                    </a:ext>
                  </a:extLst>
                </a:gridCol>
                <a:gridCol w="1384246">
                  <a:extLst>
                    <a:ext uri="{9D8B030D-6E8A-4147-A177-3AD203B41FA5}">
                      <a16:colId xmlns:a16="http://schemas.microsoft.com/office/drawing/2014/main" val="20002"/>
                    </a:ext>
                  </a:extLst>
                </a:gridCol>
                <a:gridCol w="1283804">
                  <a:extLst>
                    <a:ext uri="{9D8B030D-6E8A-4147-A177-3AD203B41FA5}">
                      <a16:colId xmlns:a16="http://schemas.microsoft.com/office/drawing/2014/main" val="20003"/>
                    </a:ext>
                  </a:extLst>
                </a:gridCol>
              </a:tblGrid>
              <a:tr h="387311">
                <a:tc>
                  <a:txBody>
                    <a:bodyPr/>
                    <a:lstStyle/>
                    <a:p>
                      <a:pPr lvl="0" algn="ctr">
                        <a:buNone/>
                      </a:pPr>
                      <a:r>
                        <a:rPr lang="en-GB" sz="1600" b="1" i="0" dirty="0">
                          <a:latin typeface="Calibri" panose="020F0502020204030204"/>
                        </a:rPr>
                        <a:t>Features</a:t>
                      </a:r>
                    </a:p>
                  </a:txBody>
                  <a:tcPr anchor="ctr">
                    <a:solidFill>
                      <a:schemeClr val="accent4">
                        <a:lumMod val="75000"/>
                      </a:schemeClr>
                    </a:solidFill>
                  </a:tcPr>
                </a:tc>
                <a:tc>
                  <a:txBody>
                    <a:bodyPr/>
                    <a:lstStyle/>
                    <a:p>
                      <a:pPr algn="ctr"/>
                      <a:r>
                        <a:rPr lang="en-GB" sz="1600" b="1" i="0" dirty="0">
                          <a:latin typeface="Calibri" panose="020F0502020204030204"/>
                        </a:rPr>
                        <a:t>Python List</a:t>
                      </a:r>
                    </a:p>
                  </a:txBody>
                  <a:tcPr anchor="ctr">
                    <a:solidFill>
                      <a:schemeClr val="accent4">
                        <a:lumMod val="75000"/>
                      </a:schemeClr>
                    </a:solidFill>
                  </a:tcPr>
                </a:tc>
                <a:tc>
                  <a:txBody>
                    <a:bodyPr/>
                    <a:lstStyle/>
                    <a:p>
                      <a:pPr algn="ctr"/>
                      <a:r>
                        <a:rPr lang="en-GB" sz="1600" b="1" i="0" dirty="0" err="1">
                          <a:latin typeface="Calibri" panose="020F0502020204030204"/>
                        </a:rPr>
                        <a:t>Numpy</a:t>
                      </a:r>
                      <a:r>
                        <a:rPr lang="en-GB" sz="1600" b="1" i="0" dirty="0">
                          <a:latin typeface="Calibri" panose="020F0502020204030204"/>
                        </a:rPr>
                        <a:t> Array</a:t>
                      </a:r>
                    </a:p>
                  </a:txBody>
                  <a:tcPr anchor="ctr">
                    <a:solidFill>
                      <a:schemeClr val="accent4">
                        <a:lumMod val="75000"/>
                      </a:schemeClr>
                    </a:solidFill>
                  </a:tcPr>
                </a:tc>
                <a:tc>
                  <a:txBody>
                    <a:bodyPr/>
                    <a:lstStyle/>
                    <a:p>
                      <a:pPr algn="ctr"/>
                      <a:r>
                        <a:rPr lang="en-GB" sz="1600" b="1" i="0" dirty="0">
                          <a:latin typeface="Calibri" panose="020F0502020204030204"/>
                        </a:rPr>
                        <a:t>TensorFlow</a:t>
                      </a:r>
                    </a:p>
                  </a:txBody>
                  <a:tcPr anchor="ctr">
                    <a:solidFill>
                      <a:schemeClr val="accent4">
                        <a:lumMod val="75000"/>
                      </a:schemeClr>
                    </a:solidFill>
                  </a:tcPr>
                </a:tc>
                <a:extLst>
                  <a:ext uri="{0D108BD9-81ED-4DB2-BD59-A6C34878D82A}">
                    <a16:rowId xmlns:a16="http://schemas.microsoft.com/office/drawing/2014/main" val="10000"/>
                  </a:ext>
                </a:extLst>
              </a:tr>
              <a:tr h="555145">
                <a:tc>
                  <a:txBody>
                    <a:bodyPr/>
                    <a:lstStyle/>
                    <a:p>
                      <a:pPr lvl="0" algn="ctr">
                        <a:buNone/>
                      </a:pPr>
                      <a:r>
                        <a:rPr lang="en-GB" sz="1600" b="1" dirty="0"/>
                        <a:t>Mutable Grid Logic</a:t>
                      </a:r>
                    </a:p>
                  </a:txBody>
                  <a:tcPr anchor="ctr">
                    <a:solidFill>
                      <a:schemeClr val="bg2">
                        <a:lumMod val="50000"/>
                      </a:schemeClr>
                    </a:solidFill>
                  </a:tcP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extLst>
                  <a:ext uri="{0D108BD9-81ED-4DB2-BD59-A6C34878D82A}">
                    <a16:rowId xmlns:a16="http://schemas.microsoft.com/office/drawing/2014/main" val="10001"/>
                  </a:ext>
                </a:extLst>
              </a:tr>
              <a:tr h="555145">
                <a:tc>
                  <a:txBody>
                    <a:bodyPr/>
                    <a:lstStyle/>
                    <a:p>
                      <a:pPr lvl="0" algn="ctr">
                        <a:buNone/>
                      </a:pPr>
                      <a:r>
                        <a:rPr lang="en-GB" sz="1600" b="1" dirty="0"/>
                        <a:t>AI Integration Ready</a:t>
                      </a:r>
                    </a:p>
                  </a:txBody>
                  <a:tcPr anchor="ctr">
                    <a:solidFill>
                      <a:schemeClr val="bg2">
                        <a:lumMod val="50000"/>
                      </a:schemeClr>
                    </a:solidFill>
                  </a:tcP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extLst>
                  <a:ext uri="{0D108BD9-81ED-4DB2-BD59-A6C34878D82A}">
                    <a16:rowId xmlns:a16="http://schemas.microsoft.com/office/drawing/2014/main" val="10002"/>
                  </a:ext>
                </a:extLst>
              </a:tr>
              <a:tr h="555145">
                <a:tc>
                  <a:txBody>
                    <a:bodyPr/>
                    <a:lstStyle/>
                    <a:p>
                      <a:pPr lvl="0" algn="ctr">
                        <a:buNone/>
                      </a:pPr>
                      <a:r>
                        <a:rPr lang="en-GB" sz="1600" b="1" dirty="0"/>
                        <a:t>GPU Acceleration</a:t>
                      </a:r>
                    </a:p>
                  </a:txBody>
                  <a:tcPr anchor="ctr">
                    <a:solidFill>
                      <a:schemeClr val="bg2">
                        <a:lumMod val="50000"/>
                      </a:schemeClr>
                    </a:solidFill>
                  </a:tcP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extLst>
                  <a:ext uri="{0D108BD9-81ED-4DB2-BD59-A6C34878D82A}">
                    <a16:rowId xmlns:a16="http://schemas.microsoft.com/office/drawing/2014/main" val="10003"/>
                  </a:ext>
                </a:extLst>
              </a:tr>
              <a:tr h="555145">
                <a:tc>
                  <a:txBody>
                    <a:bodyPr/>
                    <a:lstStyle/>
                    <a:p>
                      <a:pPr lvl="0" algn="ctr">
                        <a:buNone/>
                      </a:pPr>
                      <a:r>
                        <a:rPr lang="en-GB" sz="1600" b="1" dirty="0"/>
                        <a:t>Used for ML Models</a:t>
                      </a:r>
                    </a:p>
                  </a:txBody>
                  <a:tcPr anchor="ctr">
                    <a:solidFill>
                      <a:schemeClr val="bg2">
                        <a:lumMod val="50000"/>
                      </a:schemeClr>
                    </a:solidFill>
                  </a:tcP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tc>
                  <a:txBody>
                    <a:bodyPr/>
                    <a:lstStyle/>
                    <a:p>
                      <a:pPr lvl="0" algn="ctr">
                        <a:buNone/>
                      </a:pPr>
                      <a:r>
                        <a:rPr lang="en-GB" sz="1600" b="0" i="0" u="none" strike="noStrike" noProof="0" dirty="0">
                          <a:latin typeface="Calibri" panose="020F0502020204030204"/>
                        </a:rPr>
                        <a:t>✅</a:t>
                      </a:r>
                      <a:endParaRPr lang="en-US" dirty="0"/>
                    </a:p>
                  </a:txBody>
                  <a:tcPr anchor="ctr"/>
                </a:tc>
                <a:extLst>
                  <a:ext uri="{0D108BD9-81ED-4DB2-BD59-A6C34878D82A}">
                    <a16:rowId xmlns:a16="http://schemas.microsoft.com/office/drawing/2014/main" val="10004"/>
                  </a:ext>
                </a:extLst>
              </a:tr>
            </a:tbl>
          </a:graphicData>
        </a:graphic>
      </p:graphicFrame>
      <p:sp>
        <p:nvSpPr>
          <p:cNvPr id="17" name="TextBox 16"/>
          <p:cNvSpPr txBox="1"/>
          <p:nvPr/>
        </p:nvSpPr>
        <p:spPr>
          <a:xfrm>
            <a:off x="7001151" y="5135341"/>
            <a:ext cx="48747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GB" dirty="0">
                <a:solidFill>
                  <a:schemeClr val="bg1"/>
                </a:solidFill>
                <a:latin typeface="Calibri" panose="020F0502020204030204"/>
                <a:ea typeface="Calibri" panose="020F0502020204030204"/>
                <a:cs typeface="Calibri" panose="020F0502020204030204"/>
              </a:rPr>
              <a:t>✅= Ideal </a:t>
            </a:r>
            <a:r>
              <a:rPr lang="en-US" dirty="0">
                <a:solidFill>
                  <a:schemeClr val="bg1"/>
                </a:solidFill>
                <a:latin typeface="Calibri" panose="020F0502020204030204"/>
                <a:ea typeface="Calibri" panose="020F0502020204030204"/>
                <a:cs typeface="Calibri" panose="020F0502020204030204"/>
              </a:rPr>
              <a:t> </a:t>
            </a:r>
            <a:r>
              <a:rPr lang="en-GB" b="0" i="0" u="none" strike="noStrike" noProof="0" dirty="0">
                <a:latin typeface="Calibri" panose="020F0502020204030204"/>
              </a:rPr>
              <a:t>⚠️</a:t>
            </a:r>
            <a:r>
              <a:rPr lang="en-GB" dirty="0">
                <a:solidFill>
                  <a:schemeClr val="bg1"/>
                </a:solidFill>
                <a:latin typeface="Calibri" panose="020F0502020204030204"/>
                <a:ea typeface="Calibri" panose="020F0502020204030204"/>
                <a:cs typeface="Calibri" panose="020F0502020204030204"/>
              </a:rPr>
              <a:t>=</a:t>
            </a:r>
            <a:r>
              <a:rPr lang="en-US" dirty="0">
                <a:solidFill>
                  <a:schemeClr val="bg1"/>
                </a:solidFill>
                <a:latin typeface="Calibri" panose="020F0502020204030204"/>
                <a:ea typeface="Calibri" panose="020F0502020204030204"/>
                <a:cs typeface="Calibri" panose="020F0502020204030204"/>
              </a:rPr>
              <a:t>Not proper </a:t>
            </a:r>
            <a:r>
              <a:rPr lang="en-GB" dirty="0">
                <a:solidFill>
                  <a:srgbClr val="000000"/>
                </a:solidFill>
                <a:latin typeface="Calibri" panose="020F0502020204030204"/>
                <a:ea typeface="Calibri" panose="020F0502020204030204"/>
                <a:cs typeface="Calibri" panose="020F0502020204030204"/>
              </a:rPr>
              <a:t>❌</a:t>
            </a:r>
            <a:r>
              <a:rPr lang="en-GB" dirty="0">
                <a:solidFill>
                  <a:schemeClr val="bg1"/>
                </a:solidFill>
                <a:latin typeface="Calibri" panose="020F0502020204030204"/>
                <a:ea typeface="Calibri" panose="020F0502020204030204"/>
                <a:cs typeface="Calibri" panose="020F0502020204030204"/>
              </a:rPr>
              <a:t>= Not suitable</a:t>
            </a:r>
            <a:endParaRPr lang="en-US" dirty="0">
              <a:solidFill>
                <a:schemeClr val="bg1"/>
              </a:solidFill>
            </a:endParaRPr>
          </a:p>
        </p:txBody>
      </p:sp>
      <p:sp>
        <p:nvSpPr>
          <p:cNvPr id="3" name="TextBox 2">
            <a:extLst>
              <a:ext uri="{FF2B5EF4-FFF2-40B4-BE49-F238E27FC236}">
                <a16:creationId xmlns:a16="http://schemas.microsoft.com/office/drawing/2014/main" id="{A95F55B8-E5F6-23B1-6A4A-CB86E48806A5}"/>
              </a:ext>
            </a:extLst>
          </p:cNvPr>
          <p:cNvSpPr txBox="1"/>
          <p:nvPr/>
        </p:nvSpPr>
        <p:spPr>
          <a:xfrm>
            <a:off x="9396118" y="6581001"/>
            <a:ext cx="2795882"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SIAM NUR AHMED (AIT2504516)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object 3"/>
          <p:cNvSpPr txBox="1">
            <a:spLocks noGrp="1"/>
          </p:cNvSpPr>
          <p:nvPr>
            <p:ph type="body" idx="1"/>
          </p:nvPr>
        </p:nvSpPr>
        <p:spPr>
          <a:xfrm>
            <a:off x="895457" y="1906416"/>
            <a:ext cx="4652567" cy="3690988"/>
          </a:xfrm>
          <a:prstGeom prst="rect">
            <a:avLst/>
          </a:prstGeom>
        </p:spPr>
        <p:txBody>
          <a:bodyPr vert="horz" wrap="square" lIns="0" tIns="15875" rIns="0" bIns="0" rtlCol="0" anchor="t">
            <a:noAutofit/>
          </a:bodyPr>
          <a:lstStyle/>
          <a:p>
            <a:pPr marL="285750" indent="-285750" algn="just">
              <a:buFont typeface="Wingdings" panose="05000000000000000000" pitchFamily="2" charset="2"/>
              <a:buChar char="§"/>
            </a:pPr>
            <a:r>
              <a:rPr lang="en-MY" sz="1800" dirty="0">
                <a:solidFill>
                  <a:schemeClr val="bg1">
                    <a:lumMod val="90000"/>
                  </a:schemeClr>
                </a:solidFill>
                <a:latin typeface="+mn-lt"/>
              </a:rPr>
              <a:t>The game is played entirely through the Command Line Interface (CLI).</a:t>
            </a:r>
            <a:endParaRPr lang="en-US" sz="1800" dirty="0">
              <a:solidFill>
                <a:schemeClr val="bg1">
                  <a:lumMod val="90000"/>
                </a:schemeClr>
              </a:solidFill>
              <a:latin typeface="+mn-lt"/>
              <a:ea typeface="Calibri" panose="020F0502020204030204"/>
            </a:endParaRPr>
          </a:p>
          <a:p>
            <a:pPr marL="285750" indent="-285750" algn="just">
              <a:buFont typeface="Wingdings" panose="05000000000000000000" pitchFamily="2" charset="2"/>
              <a:buChar char="§"/>
            </a:pPr>
            <a:r>
              <a:rPr lang="en-MY" sz="1800" dirty="0">
                <a:solidFill>
                  <a:schemeClr val="bg1">
                    <a:lumMod val="90000"/>
                  </a:schemeClr>
                </a:solidFill>
                <a:latin typeface="+mn-lt"/>
              </a:rPr>
              <a:t>Each player takes turns making moves in algebraic notation (e.g., e2 to e4).</a:t>
            </a:r>
            <a:endParaRPr lang="en-US" sz="1800" dirty="0">
              <a:solidFill>
                <a:schemeClr val="bg1">
                  <a:lumMod val="90000"/>
                </a:schemeClr>
              </a:solidFill>
              <a:latin typeface="+mn-lt"/>
              <a:ea typeface="Calibri" panose="020F0502020204030204"/>
            </a:endParaRPr>
          </a:p>
          <a:p>
            <a:pPr marL="285750" indent="-285750" algn="just">
              <a:buFont typeface="Wingdings" panose="05000000000000000000" pitchFamily="2" charset="2"/>
              <a:buChar char="§"/>
            </a:pPr>
            <a:r>
              <a:rPr lang="en-MY" sz="1800" dirty="0">
                <a:solidFill>
                  <a:schemeClr val="bg1">
                    <a:lumMod val="90000"/>
                  </a:schemeClr>
                </a:solidFill>
                <a:latin typeface="+mn-lt"/>
              </a:rPr>
              <a:t>TensorFlow tracks and updates piece positions after every move.</a:t>
            </a:r>
            <a:endParaRPr lang="en-US" sz="1800" dirty="0">
              <a:solidFill>
                <a:schemeClr val="bg1">
                  <a:lumMod val="90000"/>
                </a:schemeClr>
              </a:solidFill>
              <a:latin typeface="+mn-lt"/>
              <a:ea typeface="Calibri" panose="020F0502020204030204"/>
            </a:endParaRPr>
          </a:p>
          <a:p>
            <a:pPr marL="285750" indent="-285750" algn="just">
              <a:buFont typeface="Wingdings" panose="05000000000000000000" pitchFamily="2" charset="2"/>
              <a:buChar char="§"/>
            </a:pPr>
            <a:r>
              <a:rPr lang="en-MY" sz="1800" dirty="0">
                <a:solidFill>
                  <a:schemeClr val="bg1">
                    <a:lumMod val="90000"/>
                  </a:schemeClr>
                </a:solidFill>
                <a:latin typeface="+mn-lt"/>
              </a:rPr>
              <a:t>Special moves like castling, </a:t>
            </a:r>
            <a:r>
              <a:rPr lang="en-MY" sz="1800" err="1">
                <a:solidFill>
                  <a:schemeClr val="bg1">
                    <a:lumMod val="90000"/>
                  </a:schemeClr>
                </a:solidFill>
                <a:latin typeface="+mn-lt"/>
              </a:rPr>
              <a:t>en</a:t>
            </a:r>
            <a:r>
              <a:rPr lang="en-MY" sz="1800" dirty="0">
                <a:solidFill>
                  <a:schemeClr val="bg1">
                    <a:lumMod val="90000"/>
                  </a:schemeClr>
                </a:solidFill>
                <a:latin typeface="+mn-lt"/>
              </a:rPr>
              <a:t> passant, and promotion are automatically detected and processed.</a:t>
            </a:r>
            <a:endParaRPr lang="en-US" sz="1800" dirty="0">
              <a:solidFill>
                <a:schemeClr val="bg1">
                  <a:lumMod val="90000"/>
                </a:schemeClr>
              </a:solidFill>
              <a:latin typeface="+mn-lt"/>
              <a:ea typeface="Calibri" panose="020F0502020204030204"/>
            </a:endParaRPr>
          </a:p>
          <a:p>
            <a:pPr marL="285750" indent="-285750" algn="just">
              <a:buFont typeface="Wingdings" panose="05000000000000000000" pitchFamily="2" charset="2"/>
              <a:buChar char="§"/>
            </a:pPr>
            <a:r>
              <a:rPr lang="en-MY" sz="1800" dirty="0">
                <a:solidFill>
                  <a:schemeClr val="bg1">
                    <a:lumMod val="90000"/>
                  </a:schemeClr>
                </a:solidFill>
                <a:latin typeface="+mn-lt"/>
              </a:rPr>
              <a:t>The score is updated based on the type of captured piece and move type.</a:t>
            </a:r>
            <a:endParaRPr lang="en-US" sz="1800" dirty="0">
              <a:solidFill>
                <a:schemeClr val="bg1">
                  <a:lumMod val="90000"/>
                </a:schemeClr>
              </a:solidFill>
              <a:latin typeface="+mn-lt"/>
              <a:ea typeface="Calibri" panose="020F0502020204030204"/>
            </a:endParaRPr>
          </a:p>
          <a:p>
            <a:pPr marL="285750" indent="-285750" algn="just">
              <a:buFont typeface="Wingdings" panose="05000000000000000000" pitchFamily="2" charset="2"/>
              <a:buChar char="§"/>
            </a:pPr>
            <a:r>
              <a:rPr lang="en-MY" sz="1800" dirty="0">
                <a:solidFill>
                  <a:schemeClr val="bg1">
                    <a:lumMod val="90000"/>
                  </a:schemeClr>
                </a:solidFill>
                <a:latin typeface="+mn-lt"/>
              </a:rPr>
              <a:t>The game continues until one player’s king is captured.</a:t>
            </a:r>
            <a:endParaRPr lang="en-MY" sz="1800" dirty="0">
              <a:solidFill>
                <a:schemeClr val="bg1">
                  <a:lumMod val="90000"/>
                </a:schemeClr>
              </a:solidFill>
              <a:latin typeface="+mn-lt"/>
              <a:ea typeface="Calibri" panose="020F0502020204030204"/>
            </a:endParaRPr>
          </a:p>
        </p:txBody>
      </p:sp>
      <p:cxnSp>
        <p:nvCxnSpPr>
          <p:cNvPr id="14" name="Straight Connector 13"/>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a:xfrm>
            <a:off x="834080" y="892452"/>
            <a:ext cx="4656746" cy="553998"/>
          </a:xfrm>
        </p:spPr>
        <p:txBody>
          <a:bodyPr wrap="square" lIns="0" tIns="0" rIns="0" bIns="0" anchor="t">
            <a:spAutoFit/>
          </a:bodyPr>
          <a:lstStyle/>
          <a:p>
            <a:r>
              <a:rPr lang="en-US" sz="3600">
                <a:solidFill>
                  <a:schemeClr val="bg1">
                    <a:lumMod val="95000"/>
                  </a:schemeClr>
                </a:solidFill>
                <a:latin typeface="Bernard MT Condensed" panose="02050806060905020404" pitchFamily="18" charset="77"/>
                <a:ea typeface="Cambria" panose="02040503050406030204"/>
              </a:rPr>
              <a:t>How </a:t>
            </a:r>
            <a:r>
              <a:rPr lang="en-GB" sz="3600">
                <a:solidFill>
                  <a:schemeClr val="bg1">
                    <a:lumMod val="95000"/>
                  </a:schemeClr>
                </a:solidFill>
                <a:latin typeface="Bernard MT Condensed" panose="02050806060905020404" pitchFamily="18" charset="77"/>
                <a:ea typeface="Cambria" panose="02040503050406030204"/>
              </a:rPr>
              <a:t>Tensor-Chess </a:t>
            </a:r>
            <a:r>
              <a:rPr lang="en-US" sz="3600">
                <a:solidFill>
                  <a:schemeClr val="bg1">
                    <a:lumMod val="95000"/>
                  </a:schemeClr>
                </a:solidFill>
                <a:latin typeface="Bernard MT Condensed" panose="02050806060905020404" pitchFamily="18" charset="77"/>
                <a:ea typeface="Cambria" panose="02040503050406030204"/>
              </a:rPr>
              <a:t>Works</a:t>
            </a:r>
            <a:endParaRPr lang="en-GB" sz="3600">
              <a:solidFill>
                <a:schemeClr val="bg1">
                  <a:lumMod val="95000"/>
                </a:schemeClr>
              </a:solidFill>
              <a:latin typeface="Bernard MT Condensed" panose="02050806060905020404" pitchFamily="18" charset="77"/>
              <a:ea typeface="Cambria" panose="02040503050406030204"/>
            </a:endParaRPr>
          </a:p>
        </p:txBody>
      </p:sp>
      <p:pic>
        <p:nvPicPr>
          <p:cNvPr id="4" name="Picture 3" descr="A diagram of a computer program&#10;&#10;AI-generated content may be incorrect."/>
          <p:cNvPicPr>
            <a:picLocks noChangeAspect="1"/>
          </p:cNvPicPr>
          <p:nvPr/>
        </p:nvPicPr>
        <p:blipFill>
          <a:blip r:embed="rId2"/>
          <a:stretch>
            <a:fillRect/>
          </a:stretch>
        </p:blipFill>
        <p:spPr>
          <a:xfrm>
            <a:off x="7023100" y="768902"/>
            <a:ext cx="3921539" cy="5364369"/>
          </a:xfrm>
          <a:prstGeom prst="rect">
            <a:avLst/>
          </a:prstGeom>
        </p:spPr>
      </p:pic>
      <p:sp>
        <p:nvSpPr>
          <p:cNvPr id="5" name="TextBox 4">
            <a:extLst>
              <a:ext uri="{FF2B5EF4-FFF2-40B4-BE49-F238E27FC236}">
                <a16:creationId xmlns:a16="http://schemas.microsoft.com/office/drawing/2014/main" id="{F2D851C9-B1FD-85E3-AC61-7FCE28867132}"/>
              </a:ext>
            </a:extLst>
          </p:cNvPr>
          <p:cNvSpPr txBox="1"/>
          <p:nvPr/>
        </p:nvSpPr>
        <p:spPr>
          <a:xfrm>
            <a:off x="9396118" y="6581001"/>
            <a:ext cx="2795882"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SIAM NUR AHMED (AIT2504516)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0" name="Straight Connector 19"/>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831873" y="1955865"/>
            <a:ext cx="4716151" cy="3610180"/>
          </a:xfrm>
          <a:prstGeom prst="rect">
            <a:avLst/>
          </a:prstGeom>
        </p:spPr>
        <p:txBody>
          <a:bodyPr vert="horz" lIns="91440" tIns="45720" rIns="91440" bIns="45720" rtlCol="0" anchor="t">
            <a:noAutofit/>
          </a:bodyPr>
          <a:lstStyle/>
          <a:p>
            <a:pPr marL="285750" indent="-285750" algn="just">
              <a:buFont typeface="Wingdings" panose="05000000000000000000" pitchFamily="2" charset="2"/>
              <a:buChar char="§"/>
            </a:pPr>
            <a:r>
              <a:rPr lang="en-MY" dirty="0">
                <a:solidFill>
                  <a:schemeClr val="bg1">
                    <a:lumMod val="90000"/>
                  </a:schemeClr>
                </a:solidFill>
                <a:latin typeface="+mn-lt"/>
              </a:rPr>
              <a:t>Each chess piece is represented as a unique integer.</a:t>
            </a:r>
            <a:endParaRPr lang="en-US" dirty="0">
              <a:solidFill>
                <a:schemeClr val="bg1">
                  <a:lumMod val="90000"/>
                </a:schemeClr>
              </a:solidFill>
              <a:latin typeface="+mn-lt"/>
              <a:ea typeface="Calibri" panose="020F0502020204030204"/>
              <a:cs typeface="Calibri" panose="020F0502020204030204"/>
            </a:endParaRPr>
          </a:p>
          <a:p>
            <a:pPr marL="285750" indent="-285750" algn="just">
              <a:buFont typeface="Wingdings" panose="05000000000000000000" pitchFamily="2" charset="2"/>
              <a:buChar char="§"/>
            </a:pPr>
            <a:r>
              <a:rPr lang="en-MY" dirty="0">
                <a:solidFill>
                  <a:schemeClr val="bg1">
                    <a:lumMod val="90000"/>
                  </a:schemeClr>
                </a:solidFill>
                <a:latin typeface="+mn-lt"/>
                <a:ea typeface="Calibri" panose="020F0502020204030204"/>
                <a:cs typeface="Calibri" panose="020F0502020204030204"/>
              </a:rPr>
              <a:t>Encoding are stored in two dictionaries:</a:t>
            </a:r>
          </a:p>
          <a:p>
            <a:pPr marL="742950" lvl="1" indent="-285750" algn="just">
              <a:buFont typeface="Arial,Sans-Serif" pitchFamily="2" charset="2"/>
              <a:buChar char="•"/>
            </a:pPr>
            <a:r>
              <a:rPr lang="en-MY" b="1" dirty="0">
                <a:solidFill>
                  <a:schemeClr val="bg1">
                    <a:lumMod val="90000"/>
                  </a:schemeClr>
                </a:solidFill>
                <a:latin typeface="Consolas" panose="020B0609020204030204"/>
              </a:rPr>
              <a:t>piece2idx</a:t>
            </a:r>
            <a:r>
              <a:rPr lang="en-MY" dirty="0">
                <a:solidFill>
                  <a:schemeClr val="bg1">
                    <a:lumMod val="90000"/>
                  </a:schemeClr>
                </a:solidFill>
                <a:latin typeface="+mn-lt"/>
              </a:rPr>
              <a:t>: maps piece names → integers (e.g., 'wP' → 1)</a:t>
            </a:r>
            <a:endParaRPr lang="en-MY" dirty="0">
              <a:solidFill>
                <a:schemeClr val="bg1">
                  <a:lumMod val="90000"/>
                </a:schemeClr>
              </a:solidFill>
              <a:latin typeface="+mn-lt"/>
              <a:ea typeface="Calibri" panose="020F0502020204030204"/>
              <a:cs typeface="Calibri" panose="020F0502020204030204"/>
            </a:endParaRPr>
          </a:p>
          <a:p>
            <a:pPr marL="742950" lvl="1" indent="-285750" algn="just">
              <a:buFont typeface="Arial,Sans-Serif" pitchFamily="2" charset="2"/>
              <a:buChar char="•"/>
            </a:pPr>
            <a:r>
              <a:rPr lang="en-MY" b="1" dirty="0">
                <a:solidFill>
                  <a:schemeClr val="bg1">
                    <a:lumMod val="90000"/>
                  </a:schemeClr>
                </a:solidFill>
                <a:latin typeface="Consolas" panose="020B0609020204030204"/>
              </a:rPr>
              <a:t>idx2str</a:t>
            </a:r>
            <a:r>
              <a:rPr lang="en-MY" dirty="0">
                <a:solidFill>
                  <a:schemeClr val="bg1">
                    <a:lumMod val="90000"/>
                  </a:schemeClr>
                </a:solidFill>
                <a:latin typeface="+mn-lt"/>
              </a:rPr>
              <a:t>: maps integers → piece strings</a:t>
            </a:r>
            <a:endParaRPr lang="en-MY" dirty="0">
              <a:solidFill>
                <a:schemeClr val="bg1">
                  <a:lumMod val="90000"/>
                </a:schemeClr>
              </a:solidFill>
              <a:latin typeface="+mn-lt"/>
              <a:ea typeface="Calibri" panose="020F0502020204030204"/>
              <a:cs typeface="Calibri" panose="020F0502020204030204"/>
            </a:endParaRPr>
          </a:p>
          <a:p>
            <a:pPr marL="285750" indent="-285750" algn="just">
              <a:buFont typeface="Wingdings" panose="05000000000000000000" pitchFamily="2" charset="2"/>
              <a:buChar char="§"/>
            </a:pPr>
            <a:r>
              <a:rPr lang="en-MY" dirty="0">
                <a:solidFill>
                  <a:schemeClr val="bg1">
                    <a:lumMod val="90000"/>
                  </a:schemeClr>
                </a:solidFill>
                <a:latin typeface="+mn-lt"/>
              </a:rPr>
              <a:t>0 is reserved for empty squares.</a:t>
            </a:r>
            <a:endParaRPr lang="en-MY" dirty="0">
              <a:solidFill>
                <a:schemeClr val="bg1">
                  <a:lumMod val="90000"/>
                </a:schemeClr>
              </a:solidFill>
              <a:latin typeface="+mn-lt"/>
              <a:ea typeface="Calibri" panose="020F0502020204030204"/>
              <a:cs typeface="Calibri" panose="020F0502020204030204"/>
            </a:endParaRPr>
          </a:p>
          <a:p>
            <a:pPr marL="285750" indent="-285750" algn="just">
              <a:buFont typeface="Wingdings" panose="05000000000000000000" pitchFamily="2" charset="2"/>
              <a:buChar char="§"/>
            </a:pPr>
            <a:r>
              <a:rPr lang="en-MY" dirty="0">
                <a:solidFill>
                  <a:schemeClr val="bg1">
                    <a:lumMod val="90000"/>
                  </a:schemeClr>
                </a:solidFill>
                <a:latin typeface="+mn-lt"/>
              </a:rPr>
              <a:t>Enables easy manipulation of the TensorFlow 8×8 board tensor.</a:t>
            </a:r>
            <a:endParaRPr lang="en-MY" dirty="0">
              <a:solidFill>
                <a:schemeClr val="bg1">
                  <a:lumMod val="90000"/>
                </a:schemeClr>
              </a:solidFill>
              <a:latin typeface="+mn-lt"/>
              <a:ea typeface="Calibri" panose="020F0502020204030204"/>
              <a:cs typeface="Calibri" panose="020F0502020204030204"/>
            </a:endParaRPr>
          </a:p>
          <a:p>
            <a:pPr marL="285750" indent="-285750" algn="just">
              <a:buFont typeface="Wingdings" panose="05000000000000000000" pitchFamily="2" charset="2"/>
              <a:buChar char="§"/>
            </a:pPr>
            <a:r>
              <a:rPr lang="en-MY" dirty="0">
                <a:solidFill>
                  <a:schemeClr val="bg1">
                    <a:lumMod val="90000"/>
                  </a:schemeClr>
                </a:solidFill>
                <a:latin typeface="+mn-lt"/>
              </a:rPr>
              <a:t>Simplifies:</a:t>
            </a:r>
            <a:endParaRPr lang="en-MY" dirty="0">
              <a:solidFill>
                <a:schemeClr val="bg1">
                  <a:lumMod val="90000"/>
                </a:schemeClr>
              </a:solidFill>
              <a:latin typeface="+mn-lt"/>
              <a:ea typeface="Calibri" panose="020F0502020204030204"/>
              <a:cs typeface="Calibri" panose="020F0502020204030204"/>
            </a:endParaRPr>
          </a:p>
          <a:p>
            <a:pPr marL="742950" lvl="1" indent="-285750" algn="just">
              <a:buFont typeface="Arial,Sans-Serif" pitchFamily="2" charset="2"/>
              <a:buChar char="•"/>
            </a:pPr>
            <a:r>
              <a:rPr lang="en-MY" dirty="0">
                <a:solidFill>
                  <a:schemeClr val="bg1">
                    <a:lumMod val="90000"/>
                  </a:schemeClr>
                </a:solidFill>
                <a:latin typeface="+mn-lt"/>
              </a:rPr>
              <a:t>Move validation</a:t>
            </a:r>
            <a:endParaRPr lang="en-MY" dirty="0">
              <a:solidFill>
                <a:schemeClr val="bg1">
                  <a:lumMod val="90000"/>
                </a:schemeClr>
              </a:solidFill>
              <a:latin typeface="+mn-lt"/>
              <a:ea typeface="Calibri" panose="020F0502020204030204"/>
              <a:cs typeface="Calibri" panose="020F0502020204030204"/>
            </a:endParaRPr>
          </a:p>
          <a:p>
            <a:pPr marL="742950" lvl="1" indent="-285750" algn="just">
              <a:buFont typeface="Arial,Sans-Serif" pitchFamily="2" charset="2"/>
              <a:buChar char="•"/>
            </a:pPr>
            <a:r>
              <a:rPr lang="en-MY" dirty="0">
                <a:solidFill>
                  <a:schemeClr val="bg1">
                    <a:lumMod val="90000"/>
                  </a:schemeClr>
                </a:solidFill>
                <a:latin typeface="+mn-lt"/>
              </a:rPr>
              <a:t>Piece comparisons</a:t>
            </a:r>
            <a:endParaRPr lang="en-MY" dirty="0">
              <a:solidFill>
                <a:schemeClr val="bg1">
                  <a:lumMod val="90000"/>
                </a:schemeClr>
              </a:solidFill>
              <a:latin typeface="+mn-lt"/>
              <a:ea typeface="Calibri" panose="020F0502020204030204"/>
              <a:cs typeface="Calibri" panose="020F0502020204030204"/>
            </a:endParaRPr>
          </a:p>
          <a:p>
            <a:pPr marL="742950" lvl="1" indent="-285750" algn="just">
              <a:buFont typeface="Arial,Sans-Serif" pitchFamily="2" charset="2"/>
              <a:buChar char="•"/>
            </a:pPr>
            <a:r>
              <a:rPr lang="en-MY" dirty="0">
                <a:solidFill>
                  <a:schemeClr val="bg1">
                    <a:lumMod val="90000"/>
                  </a:schemeClr>
                </a:solidFill>
                <a:latin typeface="+mn-lt"/>
              </a:rPr>
              <a:t>Scoring logic</a:t>
            </a:r>
            <a:endParaRPr lang="en-MY" dirty="0">
              <a:solidFill>
                <a:schemeClr val="bg1">
                  <a:lumMod val="90000"/>
                </a:schemeClr>
              </a:solidFill>
              <a:latin typeface="+mn-lt"/>
              <a:ea typeface="Calibri" panose="020F0502020204030204"/>
              <a:cs typeface="Calibri" panose="020F0502020204030204"/>
            </a:endParaRPr>
          </a:p>
        </p:txBody>
      </p:sp>
      <p:cxnSp>
        <p:nvCxnSpPr>
          <p:cNvPr id="22" name="Straight Connector 21"/>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black background with white text&#10;&#10;AI-generated content may be incorrect."/>
          <p:cNvPicPr>
            <a:picLocks noChangeAspect="1"/>
          </p:cNvPicPr>
          <p:nvPr/>
        </p:nvPicPr>
        <p:blipFill>
          <a:blip r:embed="rId2"/>
          <a:stretch>
            <a:fillRect/>
          </a:stretch>
        </p:blipFill>
        <p:spPr>
          <a:xfrm>
            <a:off x="6078875" y="707832"/>
            <a:ext cx="5287066" cy="1242531"/>
          </a:xfrm>
          <a:prstGeom prst="rect">
            <a:avLst/>
          </a:prstGeom>
        </p:spPr>
      </p:pic>
      <p:graphicFrame>
        <p:nvGraphicFramePr>
          <p:cNvPr id="10" name="Table 9"/>
          <p:cNvGraphicFramePr>
            <a:graphicFrameLocks noGrp="1"/>
          </p:cNvGraphicFramePr>
          <p:nvPr/>
        </p:nvGraphicFramePr>
        <p:xfrm>
          <a:off x="7056782" y="2418521"/>
          <a:ext cx="3632755" cy="3723830"/>
        </p:xfrm>
        <a:graphic>
          <a:graphicData uri="http://schemas.openxmlformats.org/drawingml/2006/table">
            <a:tbl>
              <a:tblPr bandRow="1">
                <a:tableStyleId>{5C22544A-7EE6-4342-B048-85BDC9FD1C3A}</a:tableStyleId>
              </a:tblPr>
              <a:tblGrid>
                <a:gridCol w="2309782">
                  <a:extLst>
                    <a:ext uri="{9D8B030D-6E8A-4147-A177-3AD203B41FA5}">
                      <a16:colId xmlns:a16="http://schemas.microsoft.com/office/drawing/2014/main" val="20000"/>
                    </a:ext>
                  </a:extLst>
                </a:gridCol>
                <a:gridCol w="1322973">
                  <a:extLst>
                    <a:ext uri="{9D8B030D-6E8A-4147-A177-3AD203B41FA5}">
                      <a16:colId xmlns:a16="http://schemas.microsoft.com/office/drawing/2014/main" val="20001"/>
                    </a:ext>
                  </a:extLst>
                </a:gridCol>
              </a:tblGrid>
              <a:tr h="428249">
                <a:tc>
                  <a:txBody>
                    <a:bodyPr/>
                    <a:lstStyle/>
                    <a:p>
                      <a:pPr algn="ctr" fontAlgn="base">
                        <a:lnSpc>
                          <a:spcPts val="2400"/>
                        </a:lnSpc>
                        <a:buNone/>
                      </a:pPr>
                      <a:r>
                        <a:rPr lang="en-US" sz="2000" b="1" dirty="0">
                          <a:solidFill>
                            <a:srgbClr val="FFFFFF"/>
                          </a:solidFill>
                          <a:effectLst/>
                          <a:latin typeface="Cambria" panose="02040503050406030204"/>
                        </a:rPr>
                        <a:t>Piece</a:t>
                      </a:r>
                      <a:endParaRPr lang="en-US" dirty="0">
                        <a:effectLst/>
                        <a:latin typeface="Cambria" panose="02040503050406030204"/>
                      </a:endParaRPr>
                    </a:p>
                  </a:txBody>
                  <a:tcPr marT="10730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717" cap="flat" cmpd="sng" algn="ctr">
                      <a:solidFill>
                        <a:srgbClr val="FFFFFF"/>
                      </a:solidFill>
                      <a:prstDash val="solid"/>
                      <a:round/>
                      <a:headEnd type="none" w="med" len="med"/>
                      <a:tailEnd type="none" w="med" len="med"/>
                    </a:lnB>
                    <a:solidFill>
                      <a:srgbClr val="000000"/>
                    </a:solidFill>
                  </a:tcPr>
                </a:tc>
                <a:tc>
                  <a:txBody>
                    <a:bodyPr/>
                    <a:lstStyle/>
                    <a:p>
                      <a:pPr algn="ctr" fontAlgn="base">
                        <a:lnSpc>
                          <a:spcPts val="2400"/>
                        </a:lnSpc>
                        <a:buNone/>
                      </a:pPr>
                      <a:r>
                        <a:rPr lang="en-US" sz="2000" b="1" dirty="0">
                          <a:solidFill>
                            <a:srgbClr val="FFFFFF"/>
                          </a:solidFill>
                          <a:effectLst/>
                          <a:latin typeface="Cambria" panose="02040503050406030204"/>
                        </a:rPr>
                        <a:t>Code</a:t>
                      </a:r>
                      <a:endParaRPr lang="en-US" dirty="0">
                        <a:effectLst/>
                        <a:latin typeface="Cambria" panose="02040503050406030204"/>
                      </a:endParaRPr>
                    </a:p>
                  </a:txBody>
                  <a:tcPr marT="10730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717"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467181">
                <a:tc>
                  <a:txBody>
                    <a:bodyPr/>
                    <a:lstStyle/>
                    <a:p>
                      <a:pPr algn="ctr" fontAlgn="base">
                        <a:lnSpc>
                          <a:spcPts val="2400"/>
                        </a:lnSpc>
                        <a:buNone/>
                      </a:pPr>
                      <a:r>
                        <a:rPr lang="en-US" sz="2000" dirty="0" err="1">
                          <a:solidFill>
                            <a:srgbClr val="FFFFFF"/>
                          </a:solidFill>
                          <a:effectLst/>
                          <a:latin typeface="Cambria" panose="02040503050406030204"/>
                        </a:rPr>
                        <a:t>wP</a:t>
                      </a:r>
                      <a:r>
                        <a:rPr lang="en-US" sz="2000" dirty="0">
                          <a:solidFill>
                            <a:srgbClr val="FFFFFF"/>
                          </a:solidFill>
                          <a:effectLst/>
                          <a:latin typeface="Cambria" panose="02040503050406030204"/>
                        </a:rPr>
                        <a:t> (White Pawn)</a:t>
                      </a:r>
                      <a:endParaRPr lang="en-US" dirty="0">
                        <a:effectLst/>
                        <a:latin typeface="Cambria" panose="02040503050406030204"/>
                      </a:endParaRPr>
                    </a:p>
                  </a:txBody>
                  <a:tcPr marT="10794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717"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tc>
                  <a:txBody>
                    <a:bodyPr/>
                    <a:lstStyle/>
                    <a:p>
                      <a:pPr algn="ctr" fontAlgn="base">
                        <a:lnSpc>
                          <a:spcPts val="2400"/>
                        </a:lnSpc>
                        <a:buNone/>
                      </a:pPr>
                      <a:r>
                        <a:rPr lang="en-US" sz="2000" dirty="0">
                          <a:solidFill>
                            <a:srgbClr val="FFFFFF"/>
                          </a:solidFill>
                          <a:effectLst/>
                          <a:latin typeface="Cambria" panose="02040503050406030204"/>
                        </a:rPr>
                        <a:t>1</a:t>
                      </a:r>
                      <a:endParaRPr lang="en-US" dirty="0">
                        <a:effectLst/>
                        <a:latin typeface="Cambria" panose="02040503050406030204"/>
                      </a:endParaRPr>
                    </a:p>
                  </a:txBody>
                  <a:tcPr marT="10794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717"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extLst>
                  <a:ext uri="{0D108BD9-81ED-4DB2-BD59-A6C34878D82A}">
                    <a16:rowId xmlns:a16="http://schemas.microsoft.com/office/drawing/2014/main" val="10001"/>
                  </a:ext>
                </a:extLst>
              </a:tr>
              <a:tr h="467181">
                <a:tc>
                  <a:txBody>
                    <a:bodyPr/>
                    <a:lstStyle/>
                    <a:p>
                      <a:pPr algn="ctr" fontAlgn="base">
                        <a:lnSpc>
                          <a:spcPts val="2400"/>
                        </a:lnSpc>
                        <a:buNone/>
                      </a:pPr>
                      <a:r>
                        <a:rPr lang="en-US" sz="2000" dirty="0" err="1">
                          <a:solidFill>
                            <a:srgbClr val="FFFFFF"/>
                          </a:solidFill>
                          <a:effectLst/>
                          <a:latin typeface="Cambria" panose="02040503050406030204"/>
                        </a:rPr>
                        <a:t>wR</a:t>
                      </a:r>
                      <a:r>
                        <a:rPr lang="en-US" sz="2000" dirty="0">
                          <a:solidFill>
                            <a:srgbClr val="FFFFFF"/>
                          </a:solidFill>
                          <a:effectLst/>
                          <a:latin typeface="Cambria" panose="02040503050406030204"/>
                        </a:rPr>
                        <a:t> (White Rook)</a:t>
                      </a:r>
                      <a:endParaRPr lang="en-US" dirty="0">
                        <a:effectLst/>
                        <a:latin typeface="Cambria" panose="02040503050406030204"/>
                      </a:endParaRPr>
                    </a:p>
                  </a:txBody>
                  <a:tcPr marT="10858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8D85"/>
                    </a:solidFill>
                  </a:tcPr>
                </a:tc>
                <a:tc>
                  <a:txBody>
                    <a:bodyPr/>
                    <a:lstStyle/>
                    <a:p>
                      <a:pPr algn="ctr" fontAlgn="base">
                        <a:lnSpc>
                          <a:spcPts val="2400"/>
                        </a:lnSpc>
                        <a:buNone/>
                      </a:pPr>
                      <a:r>
                        <a:rPr lang="en-US" sz="2000" dirty="0">
                          <a:solidFill>
                            <a:srgbClr val="FFFFFF"/>
                          </a:solidFill>
                          <a:effectLst/>
                          <a:latin typeface="Cambria" panose="02040503050406030204"/>
                        </a:rPr>
                        <a:t>2</a:t>
                      </a:r>
                      <a:endParaRPr lang="en-US" dirty="0">
                        <a:effectLst/>
                        <a:latin typeface="Cambria" panose="02040503050406030204"/>
                      </a:endParaRPr>
                    </a:p>
                  </a:txBody>
                  <a:tcPr marT="10858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8D85"/>
                    </a:solidFill>
                  </a:tcPr>
                </a:tc>
                <a:extLst>
                  <a:ext uri="{0D108BD9-81ED-4DB2-BD59-A6C34878D82A}">
                    <a16:rowId xmlns:a16="http://schemas.microsoft.com/office/drawing/2014/main" val="10002"/>
                  </a:ext>
                </a:extLst>
              </a:tr>
              <a:tr h="467181">
                <a:tc>
                  <a:txBody>
                    <a:bodyPr/>
                    <a:lstStyle/>
                    <a:p>
                      <a:pPr algn="ctr" fontAlgn="base">
                        <a:lnSpc>
                          <a:spcPts val="2400"/>
                        </a:lnSpc>
                        <a:buNone/>
                      </a:pPr>
                      <a:r>
                        <a:rPr lang="en-US" sz="2000" dirty="0" err="1">
                          <a:solidFill>
                            <a:srgbClr val="FFFFFF"/>
                          </a:solidFill>
                          <a:effectLst/>
                          <a:latin typeface="Cambria" panose="02040503050406030204"/>
                        </a:rPr>
                        <a:t>wK</a:t>
                      </a:r>
                      <a:r>
                        <a:rPr lang="en-US" sz="2000" dirty="0">
                          <a:solidFill>
                            <a:srgbClr val="FFFFFF"/>
                          </a:solidFill>
                          <a:effectLst/>
                          <a:latin typeface="Cambria" panose="02040503050406030204"/>
                        </a:rPr>
                        <a:t> (White King)</a:t>
                      </a:r>
                      <a:endParaRPr lang="en-US" dirty="0">
                        <a:effectLst/>
                        <a:latin typeface="Cambria" panose="02040503050406030204"/>
                      </a:endParaRPr>
                    </a:p>
                  </a:txBody>
                  <a:tcPr marT="10921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tc>
                  <a:txBody>
                    <a:bodyPr/>
                    <a:lstStyle/>
                    <a:p>
                      <a:pPr algn="ctr" fontAlgn="base">
                        <a:lnSpc>
                          <a:spcPts val="2400"/>
                        </a:lnSpc>
                        <a:buNone/>
                      </a:pPr>
                      <a:r>
                        <a:rPr lang="en-US" sz="2000" dirty="0">
                          <a:solidFill>
                            <a:srgbClr val="FFFFFF"/>
                          </a:solidFill>
                          <a:effectLst/>
                          <a:latin typeface="Cambria" panose="02040503050406030204"/>
                        </a:rPr>
                        <a:t>6</a:t>
                      </a:r>
                      <a:endParaRPr lang="en-US" dirty="0">
                        <a:effectLst/>
                        <a:latin typeface="Cambria" panose="02040503050406030204"/>
                      </a:endParaRPr>
                    </a:p>
                  </a:txBody>
                  <a:tcPr marT="10921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extLst>
                  <a:ext uri="{0D108BD9-81ED-4DB2-BD59-A6C34878D82A}">
                    <a16:rowId xmlns:a16="http://schemas.microsoft.com/office/drawing/2014/main" val="10003"/>
                  </a:ext>
                </a:extLst>
              </a:tr>
              <a:tr h="467181">
                <a:tc>
                  <a:txBody>
                    <a:bodyPr/>
                    <a:lstStyle/>
                    <a:p>
                      <a:pPr algn="ctr" fontAlgn="base">
                        <a:lnSpc>
                          <a:spcPts val="2400"/>
                        </a:lnSpc>
                        <a:buNone/>
                      </a:pPr>
                      <a:r>
                        <a:rPr lang="en-US" sz="2000" dirty="0" err="1">
                          <a:solidFill>
                            <a:srgbClr val="FFFFFF"/>
                          </a:solidFill>
                          <a:effectLst/>
                          <a:latin typeface="Cambria" panose="02040503050406030204"/>
                        </a:rPr>
                        <a:t>bP</a:t>
                      </a:r>
                      <a:r>
                        <a:rPr lang="en-US" sz="2000" dirty="0">
                          <a:solidFill>
                            <a:srgbClr val="FFFFFF"/>
                          </a:solidFill>
                          <a:effectLst/>
                          <a:latin typeface="Cambria" panose="02040503050406030204"/>
                        </a:rPr>
                        <a:t> (Black Pawn)</a:t>
                      </a:r>
                      <a:endParaRPr lang="en-US" dirty="0">
                        <a:effectLst/>
                        <a:latin typeface="Cambria" panose="02040503050406030204"/>
                      </a:endParaRPr>
                    </a:p>
                  </a:txBody>
                  <a:tcPr marT="1104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8D85"/>
                    </a:solidFill>
                  </a:tcPr>
                </a:tc>
                <a:tc>
                  <a:txBody>
                    <a:bodyPr/>
                    <a:lstStyle/>
                    <a:p>
                      <a:pPr algn="ctr" fontAlgn="base">
                        <a:lnSpc>
                          <a:spcPts val="2400"/>
                        </a:lnSpc>
                        <a:buNone/>
                      </a:pPr>
                      <a:r>
                        <a:rPr lang="en-US" sz="2000" dirty="0">
                          <a:solidFill>
                            <a:srgbClr val="FFFFFF"/>
                          </a:solidFill>
                          <a:effectLst/>
                          <a:latin typeface="Cambria" panose="02040503050406030204"/>
                        </a:rPr>
                        <a:t>7</a:t>
                      </a:r>
                      <a:endParaRPr lang="en-US" dirty="0">
                        <a:effectLst/>
                        <a:latin typeface="Cambria" panose="02040503050406030204"/>
                      </a:endParaRPr>
                    </a:p>
                  </a:txBody>
                  <a:tcPr marT="1104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8D85"/>
                    </a:solidFill>
                  </a:tcPr>
                </a:tc>
                <a:extLst>
                  <a:ext uri="{0D108BD9-81ED-4DB2-BD59-A6C34878D82A}">
                    <a16:rowId xmlns:a16="http://schemas.microsoft.com/office/drawing/2014/main" val="10004"/>
                  </a:ext>
                </a:extLst>
              </a:tr>
              <a:tr h="467181">
                <a:tc>
                  <a:txBody>
                    <a:bodyPr/>
                    <a:lstStyle/>
                    <a:p>
                      <a:pPr algn="ctr" fontAlgn="base">
                        <a:lnSpc>
                          <a:spcPts val="2400"/>
                        </a:lnSpc>
                        <a:buNone/>
                      </a:pPr>
                      <a:r>
                        <a:rPr lang="en-US" sz="2000" dirty="0" err="1">
                          <a:solidFill>
                            <a:srgbClr val="FFFFFF"/>
                          </a:solidFill>
                          <a:effectLst/>
                          <a:latin typeface="Cambria" panose="02040503050406030204"/>
                        </a:rPr>
                        <a:t>bR</a:t>
                      </a:r>
                      <a:r>
                        <a:rPr lang="en-US" sz="2000" dirty="0">
                          <a:solidFill>
                            <a:srgbClr val="FFFFFF"/>
                          </a:solidFill>
                          <a:effectLst/>
                          <a:latin typeface="Cambria" panose="02040503050406030204"/>
                        </a:rPr>
                        <a:t> (Black Rook)</a:t>
                      </a:r>
                      <a:endParaRPr lang="en-US" dirty="0">
                        <a:effectLst/>
                        <a:latin typeface="Cambria" panose="02040503050406030204"/>
                      </a:endParaRPr>
                    </a:p>
                  </a:txBody>
                  <a:tcPr marT="11111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tc>
                  <a:txBody>
                    <a:bodyPr/>
                    <a:lstStyle/>
                    <a:p>
                      <a:pPr algn="ctr" fontAlgn="base">
                        <a:lnSpc>
                          <a:spcPts val="2400"/>
                        </a:lnSpc>
                        <a:buNone/>
                      </a:pPr>
                      <a:r>
                        <a:rPr lang="en-US" sz="2000" dirty="0">
                          <a:solidFill>
                            <a:srgbClr val="FFFFFF"/>
                          </a:solidFill>
                          <a:effectLst/>
                          <a:latin typeface="Cambria" panose="02040503050406030204"/>
                        </a:rPr>
                        <a:t>8</a:t>
                      </a:r>
                      <a:endParaRPr lang="en-US" dirty="0">
                        <a:effectLst/>
                        <a:latin typeface="Cambria" panose="02040503050406030204"/>
                      </a:endParaRPr>
                    </a:p>
                  </a:txBody>
                  <a:tcPr marT="11111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extLst>
                  <a:ext uri="{0D108BD9-81ED-4DB2-BD59-A6C34878D82A}">
                    <a16:rowId xmlns:a16="http://schemas.microsoft.com/office/drawing/2014/main" val="10005"/>
                  </a:ext>
                </a:extLst>
              </a:tr>
              <a:tr h="467181">
                <a:tc>
                  <a:txBody>
                    <a:bodyPr/>
                    <a:lstStyle/>
                    <a:p>
                      <a:pPr algn="ctr" fontAlgn="base">
                        <a:lnSpc>
                          <a:spcPts val="2400"/>
                        </a:lnSpc>
                        <a:buNone/>
                      </a:pPr>
                      <a:r>
                        <a:rPr lang="en-US" sz="2000" dirty="0" err="1">
                          <a:solidFill>
                            <a:srgbClr val="FFFFFF"/>
                          </a:solidFill>
                          <a:effectLst/>
                          <a:latin typeface="Cambria" panose="02040503050406030204"/>
                        </a:rPr>
                        <a:t>bK</a:t>
                      </a:r>
                      <a:r>
                        <a:rPr lang="en-US" sz="2000" dirty="0">
                          <a:solidFill>
                            <a:srgbClr val="FFFFFF"/>
                          </a:solidFill>
                          <a:effectLst/>
                          <a:latin typeface="Cambria" panose="02040503050406030204"/>
                        </a:rPr>
                        <a:t> (Black King)</a:t>
                      </a:r>
                      <a:endParaRPr lang="en-US" dirty="0">
                        <a:effectLst/>
                        <a:latin typeface="Cambria" panose="02040503050406030204"/>
                      </a:endParaRPr>
                    </a:p>
                  </a:txBody>
                  <a:tcPr marT="11175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8D85"/>
                    </a:solidFill>
                  </a:tcPr>
                </a:tc>
                <a:tc>
                  <a:txBody>
                    <a:bodyPr/>
                    <a:lstStyle/>
                    <a:p>
                      <a:pPr algn="ctr" fontAlgn="base">
                        <a:lnSpc>
                          <a:spcPts val="2400"/>
                        </a:lnSpc>
                        <a:buNone/>
                      </a:pPr>
                      <a:r>
                        <a:rPr lang="en-US" sz="2000" b="1" dirty="0">
                          <a:solidFill>
                            <a:srgbClr val="FFFFFF"/>
                          </a:solidFill>
                          <a:effectLst/>
                          <a:latin typeface="Cambria" panose="02040503050406030204"/>
                        </a:rPr>
                        <a:t>12</a:t>
                      </a:r>
                      <a:endParaRPr lang="en-US" dirty="0">
                        <a:effectLst/>
                        <a:latin typeface="Cambria" panose="02040503050406030204"/>
                      </a:endParaRPr>
                    </a:p>
                  </a:txBody>
                  <a:tcPr marT="11175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B8D85"/>
                    </a:solidFill>
                  </a:tcPr>
                </a:tc>
                <a:extLst>
                  <a:ext uri="{0D108BD9-81ED-4DB2-BD59-A6C34878D82A}">
                    <a16:rowId xmlns:a16="http://schemas.microsoft.com/office/drawing/2014/main" val="10006"/>
                  </a:ext>
                </a:extLst>
              </a:tr>
              <a:tr h="441226">
                <a:tc>
                  <a:txBody>
                    <a:bodyPr/>
                    <a:lstStyle/>
                    <a:p>
                      <a:pPr algn="ctr" fontAlgn="base">
                        <a:lnSpc>
                          <a:spcPts val="2400"/>
                        </a:lnSpc>
                        <a:buNone/>
                      </a:pPr>
                      <a:r>
                        <a:rPr lang="en-US" sz="2000" dirty="0">
                          <a:solidFill>
                            <a:srgbClr val="FFFFFF"/>
                          </a:solidFill>
                          <a:effectLst/>
                          <a:latin typeface="Cambria" panose="02040503050406030204"/>
                        </a:rPr>
                        <a:t>Empty</a:t>
                      </a:r>
                      <a:endParaRPr lang="en-US" dirty="0">
                        <a:effectLst/>
                        <a:latin typeface="Cambria" panose="02040503050406030204"/>
                      </a:endParaRPr>
                    </a:p>
                  </a:txBody>
                  <a:tcPr marT="11239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tc>
                  <a:txBody>
                    <a:bodyPr/>
                    <a:lstStyle/>
                    <a:p>
                      <a:pPr algn="ctr" fontAlgn="base">
                        <a:lnSpc>
                          <a:spcPts val="2400"/>
                        </a:lnSpc>
                        <a:buNone/>
                      </a:pPr>
                      <a:r>
                        <a:rPr lang="en-US" sz="2000" dirty="0">
                          <a:solidFill>
                            <a:srgbClr val="FFFFFF"/>
                          </a:solidFill>
                          <a:effectLst/>
                          <a:latin typeface="Cambria" panose="02040503050406030204"/>
                        </a:rPr>
                        <a:t>0</a:t>
                      </a:r>
                      <a:endParaRPr lang="en-US" dirty="0">
                        <a:effectLst/>
                        <a:latin typeface="Cambria" panose="02040503050406030204"/>
                      </a:endParaRPr>
                    </a:p>
                  </a:txBody>
                  <a:tcPr marT="11239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D6E6A"/>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835985" y="871010"/>
            <a:ext cx="2989933" cy="646331"/>
          </a:xfrm>
          <a:prstGeom prst="rect">
            <a:avLst/>
          </a:prstGeom>
          <a:noFill/>
        </p:spPr>
        <p:txBody>
          <a:bodyPr wrap="square" rtlCol="0">
            <a:spAutoFit/>
          </a:bodyPr>
          <a:lstStyle/>
          <a:p>
            <a:pPr algn="l"/>
            <a:r>
              <a:rPr lang="en-US" sz="3600" b="1">
                <a:solidFill>
                  <a:schemeClr val="bg1">
                    <a:lumMod val="90000"/>
                  </a:schemeClr>
                </a:solidFill>
                <a:latin typeface="Bernard MT Condensed" panose="02050806060905020404" pitchFamily="18" charset="77"/>
              </a:rPr>
              <a:t>Piece Encoding </a:t>
            </a:r>
          </a:p>
        </p:txBody>
      </p:sp>
      <p:sp>
        <p:nvSpPr>
          <p:cNvPr id="2" name="TextBox 1">
            <a:extLst>
              <a:ext uri="{FF2B5EF4-FFF2-40B4-BE49-F238E27FC236}">
                <a16:creationId xmlns:a16="http://schemas.microsoft.com/office/drawing/2014/main" id="{DC78270F-1364-AE77-9FD5-41D3D9EBCA39}"/>
              </a:ext>
            </a:extLst>
          </p:cNvPr>
          <p:cNvSpPr txBox="1"/>
          <p:nvPr/>
        </p:nvSpPr>
        <p:spPr>
          <a:xfrm>
            <a:off x="5183130" y="2513070"/>
            <a:ext cx="1828800" cy="276999"/>
          </a:xfrm>
          <a:prstGeom prst="rect">
            <a:avLst/>
          </a:prstGeom>
          <a:noFill/>
        </p:spPr>
        <p:txBody>
          <a:bodyPr wrap="square" rtlCol="0">
            <a:spAutoFit/>
          </a:bodyPr>
          <a:lstStyle/>
          <a:p>
            <a:pPr algn="l"/>
            <a:endParaRPr lang="en-US" sz="1200" dirty="0">
              <a:solidFill>
                <a:schemeClr val="bg1"/>
              </a:solidFill>
              <a:latin typeface="Rockwell Nova" panose="02060503020205020403" pitchFamily="18" charset="0"/>
            </a:endParaRPr>
          </a:p>
        </p:txBody>
      </p:sp>
      <p:sp>
        <p:nvSpPr>
          <p:cNvPr id="3" name="TextBox 2">
            <a:extLst>
              <a:ext uri="{FF2B5EF4-FFF2-40B4-BE49-F238E27FC236}">
                <a16:creationId xmlns:a16="http://schemas.microsoft.com/office/drawing/2014/main" id="{83DCD57E-C91B-4911-59A0-68814ECE8B8C}"/>
              </a:ext>
            </a:extLst>
          </p:cNvPr>
          <p:cNvSpPr txBox="1"/>
          <p:nvPr/>
        </p:nvSpPr>
        <p:spPr>
          <a:xfrm>
            <a:off x="5183130" y="2513070"/>
            <a:ext cx="1828800" cy="1828800"/>
          </a:xfrm>
          <a:prstGeom prst="rect">
            <a:avLst/>
          </a:prstGeom>
          <a:noFill/>
        </p:spPr>
        <p:txBody>
          <a:bodyPr wrap="square" rtlCol="0">
            <a:spAutoFit/>
          </a:bodyPr>
          <a:lstStyle/>
          <a:p>
            <a:pPr algn="l"/>
            <a:endParaRPr lang="en-US" dirty="0"/>
          </a:p>
        </p:txBody>
      </p:sp>
      <p:sp>
        <p:nvSpPr>
          <p:cNvPr id="9" name="TextBox 8">
            <a:extLst>
              <a:ext uri="{FF2B5EF4-FFF2-40B4-BE49-F238E27FC236}">
                <a16:creationId xmlns:a16="http://schemas.microsoft.com/office/drawing/2014/main" id="{030133DC-0F86-995B-2B4C-DAE2B4F5913C}"/>
              </a:ext>
            </a:extLst>
          </p:cNvPr>
          <p:cNvSpPr txBox="1"/>
          <p:nvPr/>
        </p:nvSpPr>
        <p:spPr>
          <a:xfrm>
            <a:off x="0" y="6513317"/>
            <a:ext cx="3229877" cy="276998"/>
          </a:xfrm>
          <a:prstGeom prst="rect">
            <a:avLst/>
          </a:prstGeom>
          <a:noFill/>
        </p:spPr>
        <p:txBody>
          <a:bodyPr wrap="square" rtlCol="0">
            <a:spAutoFit/>
          </a:bodyPr>
          <a:lstStyle>
            <a:defPPr>
              <a:defRPr kern="0"/>
            </a:defPPr>
          </a:lstStyle>
          <a:p>
            <a:pPr algn="l"/>
            <a:r>
              <a:rPr lang="en-US" sz="1200" dirty="0">
                <a:solidFill>
                  <a:schemeClr val="bg1"/>
                </a:solidFill>
                <a:latin typeface="Rockwell Nova" panose="02060503020205020403" pitchFamily="18" charset="0"/>
              </a:rPr>
              <a:t>KEVEN LEE ZHANG YAN (AIT2504281)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838200" y="448721"/>
            <a:ext cx="4275185" cy="1246244"/>
          </a:xfrm>
          <a:prstGeom prst="rect">
            <a:avLst/>
          </a:prstGeom>
        </p:spPr>
        <p:txBody>
          <a:bodyPr vert="horz" lIns="91440" tIns="45720" rIns="91440" bIns="45720" rtlCol="0" anchor="t">
            <a:normAutofit/>
          </a:bodyPr>
          <a:lstStyle/>
          <a:p>
            <a:pPr algn="l" rtl="0">
              <a:lnSpc>
                <a:spcPct val="90000"/>
              </a:lnSpc>
              <a:spcBef>
                <a:spcPct val="0"/>
              </a:spcBef>
              <a:spcAft>
                <a:spcPts val="600"/>
              </a:spcAft>
            </a:pPr>
            <a:r>
              <a:rPr lang="en-US" sz="3600" b="1" kern="1200">
                <a:solidFill>
                  <a:schemeClr val="bg1"/>
                </a:solidFill>
                <a:latin typeface="Bernard MT Condensed" panose="02050806060905020404"/>
                <a:ea typeface="+mj-ea"/>
                <a:cs typeface="+mj-cs"/>
              </a:rPr>
              <a:t>Building the Chessboard</a:t>
            </a:r>
          </a:p>
        </p:txBody>
      </p:sp>
      <p:cxnSp>
        <p:nvCxnSpPr>
          <p:cNvPr id="29" name="Straight Connector 28"/>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897769" y="1909192"/>
            <a:ext cx="4586513" cy="3647710"/>
          </a:xfrm>
          <a:prstGeom prst="rect">
            <a:avLst/>
          </a:prstGeom>
        </p:spPr>
        <p:txBody>
          <a:bodyPr vert="horz" lIns="91440" tIns="45720" rIns="91440" bIns="45720" rtlCol="0" anchor="t">
            <a:normAutofit/>
          </a:bodyPr>
          <a:lstStyle/>
          <a:p>
            <a:pPr marL="342900" indent="-285750" algn="just" rtl="0">
              <a:lnSpc>
                <a:spcPct val="90000"/>
              </a:lnSpc>
              <a:spcAft>
                <a:spcPts val="600"/>
              </a:spcAft>
              <a:buFont typeface="Wingdings" panose="05000000000000000000" pitchFamily="34" charset="0"/>
              <a:buChar char="§"/>
            </a:pPr>
            <a:r>
              <a:rPr lang="en-US" kern="1200" dirty="0">
                <a:solidFill>
                  <a:schemeClr val="bg1"/>
                </a:solidFill>
                <a:latin typeface="+mn-lt"/>
                <a:ea typeface="+mn-ea"/>
                <a:cs typeface="+mn-cs"/>
              </a:rPr>
              <a:t>The chessboard is represented as an 8×8 TensorFlow </a:t>
            </a:r>
            <a:r>
              <a:rPr lang="en-US" kern="1200" dirty="0" err="1">
                <a:solidFill>
                  <a:schemeClr val="bg1"/>
                </a:solidFill>
                <a:latin typeface="Consolas" panose="020B0609020204030204"/>
                <a:ea typeface="+mn-ea"/>
                <a:cs typeface="+mn-cs"/>
              </a:rPr>
              <a:t>tf.Variable</a:t>
            </a:r>
            <a:r>
              <a:rPr lang="en-US" kern="1200" dirty="0">
                <a:solidFill>
                  <a:schemeClr val="bg1"/>
                </a:solidFill>
                <a:latin typeface="+mn-lt"/>
                <a:ea typeface="+mn-ea"/>
                <a:cs typeface="+mn-cs"/>
              </a:rPr>
              <a:t> matrix.</a:t>
            </a:r>
            <a:endParaRPr lang="en-US" kern="1200" dirty="0">
              <a:solidFill>
                <a:schemeClr val="bg1"/>
              </a:solidFill>
              <a:latin typeface="+mn-lt"/>
              <a:ea typeface="Calibri" panose="020F0502020204030204"/>
              <a:cs typeface="Calibri" panose="020F0502020204030204"/>
            </a:endParaRPr>
          </a:p>
          <a:p>
            <a:pPr marL="285750" indent="-228600" algn="just" rtl="0">
              <a:lnSpc>
                <a:spcPct val="90000"/>
              </a:lnSpc>
              <a:spcAft>
                <a:spcPts val="600"/>
              </a:spcAft>
              <a:buFont typeface="Wingdings" panose="05000000000000000000" pitchFamily="34" charset="0"/>
              <a:buChar char="§"/>
            </a:pPr>
            <a:r>
              <a:rPr lang="en-US" kern="1200" dirty="0">
                <a:solidFill>
                  <a:schemeClr val="bg1"/>
                </a:solidFill>
                <a:latin typeface="+mn-lt"/>
                <a:ea typeface="+mn-ea"/>
                <a:cs typeface="+mn-cs"/>
              </a:rPr>
              <a:t>Each cell holds an integer indicating the piece (or 0 for empty).</a:t>
            </a:r>
            <a:endParaRPr lang="en-US" kern="1200" dirty="0">
              <a:solidFill>
                <a:schemeClr val="bg1"/>
              </a:solidFill>
              <a:latin typeface="+mn-lt"/>
              <a:ea typeface="Calibri" panose="020F0502020204030204"/>
              <a:cs typeface="Calibri" panose="020F0502020204030204"/>
            </a:endParaRPr>
          </a:p>
          <a:p>
            <a:pPr marL="285750" indent="-228600" algn="just" rtl="0">
              <a:lnSpc>
                <a:spcPct val="90000"/>
              </a:lnSpc>
              <a:spcAft>
                <a:spcPts val="600"/>
              </a:spcAft>
              <a:buFont typeface="Wingdings" panose="05000000000000000000" pitchFamily="34" charset="0"/>
              <a:buChar char="§"/>
            </a:pPr>
            <a:r>
              <a:rPr lang="en-US" kern="1200" err="1">
                <a:solidFill>
                  <a:schemeClr val="bg1"/>
                </a:solidFill>
                <a:latin typeface="Consolas" panose="020B0609020204030204"/>
                <a:ea typeface="+mn-ea"/>
                <a:cs typeface="+mn-cs"/>
              </a:rPr>
              <a:t>create_initial_board_tf</a:t>
            </a:r>
            <a:r>
              <a:rPr lang="en-US" kern="1200" dirty="0">
                <a:solidFill>
                  <a:schemeClr val="bg1"/>
                </a:solidFill>
                <a:latin typeface="Consolas" panose="020B0609020204030204"/>
                <a:ea typeface="+mn-ea"/>
                <a:cs typeface="+mn-cs"/>
              </a:rPr>
              <a:t>()</a:t>
            </a:r>
            <a:r>
              <a:rPr lang="en-US" kern="1200" dirty="0">
                <a:solidFill>
                  <a:schemeClr val="bg1"/>
                </a:solidFill>
                <a:latin typeface="+mn-lt"/>
                <a:ea typeface="+mn-ea"/>
                <a:cs typeface="+mn-cs"/>
              </a:rPr>
              <a:t> initializes the board with:</a:t>
            </a:r>
            <a:endParaRPr lang="en-US" kern="1200" dirty="0">
              <a:solidFill>
                <a:schemeClr val="bg1"/>
              </a:solidFill>
              <a:latin typeface="+mn-lt"/>
              <a:ea typeface="Calibri" panose="020F0502020204030204"/>
              <a:cs typeface="Calibri" panose="020F0502020204030204"/>
            </a:endParaRPr>
          </a:p>
          <a:p>
            <a:pPr marL="742950" lvl="1" indent="-228600" algn="just" rtl="0">
              <a:lnSpc>
                <a:spcPct val="90000"/>
              </a:lnSpc>
              <a:spcAft>
                <a:spcPts val="600"/>
              </a:spcAft>
              <a:buFont typeface="Arial" panose="020B0604020202020204" pitchFamily="34" charset="0"/>
              <a:buChar char="•"/>
            </a:pPr>
            <a:r>
              <a:rPr lang="en-US" kern="1200" dirty="0">
                <a:solidFill>
                  <a:schemeClr val="bg1"/>
                </a:solidFill>
                <a:latin typeface="+mn-lt"/>
                <a:ea typeface="+mn-ea"/>
                <a:cs typeface="+mn-cs"/>
              </a:rPr>
              <a:t>Black pieces on ranks 1–2 (top)</a:t>
            </a:r>
            <a:endParaRPr lang="en-US" kern="1200" dirty="0">
              <a:solidFill>
                <a:schemeClr val="bg1"/>
              </a:solidFill>
              <a:latin typeface="+mn-lt"/>
              <a:ea typeface="Calibri" panose="020F0502020204030204"/>
              <a:cs typeface="Calibri" panose="020F0502020204030204"/>
            </a:endParaRPr>
          </a:p>
          <a:p>
            <a:pPr marL="742950" lvl="1" indent="-228600" algn="just" rtl="0">
              <a:lnSpc>
                <a:spcPct val="90000"/>
              </a:lnSpc>
              <a:spcAft>
                <a:spcPts val="600"/>
              </a:spcAft>
              <a:buFont typeface="Arial" panose="020B0604020202020204" pitchFamily="34" charset="0"/>
              <a:buChar char="•"/>
            </a:pPr>
            <a:r>
              <a:rPr lang="en-US" kern="1200" dirty="0">
                <a:solidFill>
                  <a:schemeClr val="bg1"/>
                </a:solidFill>
                <a:latin typeface="+mn-lt"/>
                <a:ea typeface="+mn-ea"/>
                <a:cs typeface="+mn-cs"/>
              </a:rPr>
              <a:t>White pieces on ranks 7–8 (bottom)</a:t>
            </a:r>
            <a:endParaRPr lang="en-US" kern="1200" dirty="0">
              <a:solidFill>
                <a:schemeClr val="bg1"/>
              </a:solidFill>
              <a:latin typeface="+mn-lt"/>
              <a:ea typeface="Calibri" panose="020F0502020204030204"/>
              <a:cs typeface="Calibri" panose="020F0502020204030204"/>
            </a:endParaRPr>
          </a:p>
          <a:p>
            <a:pPr marL="285750" indent="-228600" algn="just" rtl="0">
              <a:lnSpc>
                <a:spcPct val="90000"/>
              </a:lnSpc>
              <a:spcAft>
                <a:spcPts val="600"/>
              </a:spcAft>
              <a:buFont typeface="Wingdings" panose="05000000000000000000" pitchFamily="34" charset="0"/>
              <a:buChar char="§"/>
            </a:pPr>
            <a:r>
              <a:rPr lang="en-US" kern="1200" dirty="0">
                <a:solidFill>
                  <a:schemeClr val="bg1"/>
                </a:solidFill>
                <a:latin typeface="+mn-lt"/>
                <a:ea typeface="+mn-ea"/>
                <a:cs typeface="+mn-cs"/>
              </a:rPr>
              <a:t>Uses </a:t>
            </a:r>
            <a:r>
              <a:rPr lang="en-US" kern="1200" dirty="0" err="1">
                <a:solidFill>
                  <a:schemeClr val="bg1"/>
                </a:solidFill>
                <a:latin typeface="Consolas" panose="020B0609020204030204"/>
                <a:ea typeface="+mn-ea"/>
                <a:cs typeface="+mn-cs"/>
              </a:rPr>
              <a:t>fill_rank</a:t>
            </a:r>
            <a:r>
              <a:rPr lang="en-US" kern="1200" dirty="0">
                <a:solidFill>
                  <a:schemeClr val="bg1"/>
                </a:solidFill>
                <a:latin typeface="Consolas" panose="020B0609020204030204"/>
                <a:ea typeface="+mn-ea"/>
                <a:cs typeface="+mn-cs"/>
              </a:rPr>
              <a:t>()</a:t>
            </a:r>
            <a:r>
              <a:rPr lang="en-US" kern="1200" dirty="0">
                <a:solidFill>
                  <a:schemeClr val="bg1"/>
                </a:solidFill>
                <a:latin typeface="+mn-lt"/>
                <a:ea typeface="+mn-ea"/>
                <a:cs typeface="+mn-cs"/>
              </a:rPr>
              <a:t> helper to assign pieces row by row.</a:t>
            </a:r>
            <a:endParaRPr lang="en-US" kern="1200" dirty="0">
              <a:solidFill>
                <a:schemeClr val="bg1"/>
              </a:solidFill>
              <a:latin typeface="+mn-lt"/>
              <a:ea typeface="Calibri" panose="020F0502020204030204"/>
              <a:cs typeface="Calibri" panose="020F0502020204030204"/>
            </a:endParaRPr>
          </a:p>
        </p:txBody>
      </p:sp>
      <p:cxnSp>
        <p:nvCxnSpPr>
          <p:cNvPr id="31" name="Straight Connector 30"/>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descr="A computer screen shot of a code&#10;&#10;AI-generated content may be incorrect."/>
          <p:cNvPicPr>
            <a:picLocks noChangeAspect="1"/>
          </p:cNvPicPr>
          <p:nvPr/>
        </p:nvPicPr>
        <p:blipFill>
          <a:blip r:embed="rId2"/>
          <a:stretch>
            <a:fillRect/>
          </a:stretch>
        </p:blipFill>
        <p:spPr>
          <a:xfrm>
            <a:off x="6089120" y="2483491"/>
            <a:ext cx="5415813" cy="2469305"/>
          </a:xfrm>
          <a:prstGeom prst="rect">
            <a:avLst/>
          </a:prstGeom>
        </p:spPr>
      </p:pic>
      <p:sp>
        <p:nvSpPr>
          <p:cNvPr id="5" name="TextBox 4">
            <a:extLst>
              <a:ext uri="{FF2B5EF4-FFF2-40B4-BE49-F238E27FC236}">
                <a16:creationId xmlns:a16="http://schemas.microsoft.com/office/drawing/2014/main" id="{0A801B47-6FCA-2D7C-FE25-0A6028BB7D64}"/>
              </a:ext>
            </a:extLst>
          </p:cNvPr>
          <p:cNvSpPr txBox="1"/>
          <p:nvPr/>
        </p:nvSpPr>
        <p:spPr>
          <a:xfrm>
            <a:off x="0" y="6513317"/>
            <a:ext cx="3229877" cy="276998"/>
          </a:xfrm>
          <a:prstGeom prst="rect">
            <a:avLst/>
          </a:prstGeom>
          <a:noFill/>
        </p:spPr>
        <p:txBody>
          <a:bodyPr wrap="square" rtlCol="0">
            <a:spAutoFit/>
          </a:bodyPr>
          <a:lstStyle>
            <a:defPPr>
              <a:defRPr kern="0"/>
            </a:defPPr>
          </a:lstStyle>
          <a:p>
            <a:pPr algn="l"/>
            <a:r>
              <a:rPr lang="en-US" sz="1200" dirty="0">
                <a:solidFill>
                  <a:schemeClr val="bg1"/>
                </a:solidFill>
                <a:latin typeface="Rockwell Nova" panose="02060503020205020403" pitchFamily="18" charset="0"/>
              </a:rPr>
              <a:t>KEVEN LEE ZHANG YAN (AIT2504281)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31193" y="761728"/>
            <a:ext cx="43495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GB" sz="3600" b="1" dirty="0">
                <a:solidFill>
                  <a:schemeClr val="bg1"/>
                </a:solidFill>
                <a:latin typeface="Bernard MT Condensed" panose="02050806060905020404"/>
              </a:rPr>
              <a:t>The </a:t>
            </a:r>
            <a:r>
              <a:rPr lang="en-GB" sz="3600" b="1" dirty="0">
                <a:solidFill>
                  <a:schemeClr val="bg1"/>
                </a:solidFill>
                <a:latin typeface="Consolas" panose="020B0609020204030204"/>
              </a:rPr>
              <a:t>main()</a:t>
            </a:r>
            <a:r>
              <a:rPr lang="en-GB" sz="3600" b="1" dirty="0">
                <a:solidFill>
                  <a:schemeClr val="bg1"/>
                </a:solidFill>
                <a:latin typeface="Bernard MT Condensed" panose="02050806060905020404"/>
              </a:rPr>
              <a:t> Function</a:t>
            </a:r>
          </a:p>
        </p:txBody>
      </p:sp>
      <p:sp>
        <p:nvSpPr>
          <p:cNvPr id="3" name="TextBox 2"/>
          <p:cNvSpPr txBox="1"/>
          <p:nvPr/>
        </p:nvSpPr>
        <p:spPr>
          <a:xfrm>
            <a:off x="813290" y="1901993"/>
            <a:ext cx="475117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gn="l">
              <a:buFont typeface="Wingdings" panose="05000000000000000000"/>
              <a:buChar char="§"/>
            </a:pPr>
            <a:r>
              <a:rPr lang="en-GB" dirty="0">
                <a:solidFill>
                  <a:schemeClr val="bg1"/>
                </a:solidFill>
              </a:rPr>
              <a:t>Acts as the starting point of the program.</a:t>
            </a:r>
            <a:endParaRPr lang="en-US"/>
          </a:p>
          <a:p>
            <a:pPr marL="285750" indent="-285750" algn="l">
              <a:buFont typeface="Wingdings" panose="05000000000000000000"/>
              <a:buChar char="§"/>
            </a:pPr>
            <a:r>
              <a:rPr lang="en-GB" dirty="0">
                <a:solidFill>
                  <a:schemeClr val="bg1"/>
                </a:solidFill>
              </a:rPr>
              <a:t>Initializes player IDs, score system and controls the game loop.</a:t>
            </a:r>
          </a:p>
          <a:p>
            <a:pPr marL="285750" indent="-285750" algn="l">
              <a:buFont typeface="Wingdings" panose="05000000000000000000"/>
              <a:buChar char="§"/>
            </a:pPr>
            <a:r>
              <a:rPr lang="en-GB" dirty="0">
                <a:solidFill>
                  <a:schemeClr val="bg1"/>
                </a:solidFill>
              </a:rPr>
              <a:t>Handles </a:t>
            </a:r>
            <a:r>
              <a:rPr lang="en-GB" err="1">
                <a:solidFill>
                  <a:schemeClr val="bg1"/>
                </a:solidFill>
              </a:rPr>
              <a:t>color</a:t>
            </a:r>
            <a:r>
              <a:rPr lang="en-GB" dirty="0">
                <a:solidFill>
                  <a:schemeClr val="bg1"/>
                </a:solidFill>
              </a:rPr>
              <a:t> - swapping and replay options.</a:t>
            </a:r>
          </a:p>
          <a:p>
            <a:pPr marL="285750" indent="-285750" algn="l">
              <a:buFont typeface="Wingdings" panose="05000000000000000000"/>
              <a:buChar char="§"/>
            </a:pPr>
            <a:r>
              <a:rPr lang="en-GB" dirty="0">
                <a:solidFill>
                  <a:schemeClr val="bg1"/>
                </a:solidFill>
              </a:rPr>
              <a:t>Keeps score across matches, not just within the game.</a:t>
            </a:r>
          </a:p>
        </p:txBody>
      </p:sp>
      <p:pic>
        <p:nvPicPr>
          <p:cNvPr id="6" name="图片 5" descr="文本&#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65" y="2120359"/>
            <a:ext cx="5335395" cy="3100296"/>
          </a:xfrm>
          <a:prstGeom prst="rect">
            <a:avLst/>
          </a:prstGeom>
        </p:spPr>
      </p:pic>
      <p:sp>
        <p:nvSpPr>
          <p:cNvPr id="5" name="TextBox 4">
            <a:extLst>
              <a:ext uri="{FF2B5EF4-FFF2-40B4-BE49-F238E27FC236}">
                <a16:creationId xmlns:a16="http://schemas.microsoft.com/office/drawing/2014/main" id="{765D8A9A-679B-AA1D-4756-E30460EB86CD}"/>
              </a:ext>
            </a:extLst>
          </p:cNvPr>
          <p:cNvSpPr txBox="1"/>
          <p:nvPr/>
        </p:nvSpPr>
        <p:spPr>
          <a:xfrm>
            <a:off x="9905633" y="6581001"/>
            <a:ext cx="2286367" cy="276999"/>
          </a:xfrm>
          <a:prstGeom prst="rect">
            <a:avLst/>
          </a:prstGeom>
          <a:noFill/>
        </p:spPr>
        <p:txBody>
          <a:bodyPr wrap="square" rtlCol="0">
            <a:spAutoFit/>
          </a:bodyPr>
          <a:lstStyle/>
          <a:p>
            <a:pPr algn="l"/>
            <a:r>
              <a:rPr lang="en-US" sz="1200" dirty="0">
                <a:solidFill>
                  <a:schemeClr val="bg1"/>
                </a:solidFill>
                <a:latin typeface="Rockwell Nova" panose="02060503020205020403" pitchFamily="18" charset="0"/>
              </a:rPr>
              <a:t>DUAN SHUJIE(AIT2209069)</a:t>
            </a:r>
          </a:p>
        </p:txBody>
      </p:sp>
      <p:sp>
        <p:nvSpPr>
          <p:cNvPr id="7" name="TextBox 6">
            <a:extLst>
              <a:ext uri="{FF2B5EF4-FFF2-40B4-BE49-F238E27FC236}">
                <a16:creationId xmlns:a16="http://schemas.microsoft.com/office/drawing/2014/main" id="{BFE368F4-961D-F96F-FF88-477002550C7F}"/>
              </a:ext>
            </a:extLst>
          </p:cNvPr>
          <p:cNvSpPr txBox="1"/>
          <p:nvPr/>
        </p:nvSpPr>
        <p:spPr>
          <a:xfrm>
            <a:off x="0" y="6513317"/>
            <a:ext cx="3229877" cy="276998"/>
          </a:xfrm>
          <a:prstGeom prst="rect">
            <a:avLst/>
          </a:prstGeom>
          <a:noFill/>
        </p:spPr>
        <p:txBody>
          <a:bodyPr wrap="square" rtlCol="0">
            <a:spAutoFit/>
          </a:bodyPr>
          <a:lstStyle>
            <a:defPPr>
              <a:defRPr kern="0"/>
            </a:defPPr>
          </a:lstStyle>
          <a:p>
            <a:pPr algn="l"/>
            <a:r>
              <a:rPr lang="en-US" sz="1200" dirty="0">
                <a:solidFill>
                  <a:schemeClr val="bg1"/>
                </a:solidFill>
                <a:latin typeface="Rockwell Nova" panose="02060503020205020403" pitchFamily="18" charset="0"/>
              </a:rPr>
              <a:t>KEVEN LEE ZHANG YAN (AIT2504281)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827903" y="860613"/>
            <a:ext cx="4275185" cy="587217"/>
          </a:xfrm>
          <a:prstGeom prst="rect">
            <a:avLst/>
          </a:prstGeom>
        </p:spPr>
        <p:txBody>
          <a:bodyPr vert="horz" lIns="91440" tIns="45720" rIns="91440" bIns="45720" rtlCol="0" anchor="t">
            <a:normAutofit/>
          </a:bodyPr>
          <a:lstStyle/>
          <a:p>
            <a:pPr algn="l">
              <a:lnSpc>
                <a:spcPct val="90000"/>
              </a:lnSpc>
              <a:spcBef>
                <a:spcPct val="0"/>
              </a:spcBef>
              <a:spcAft>
                <a:spcPts val="600"/>
              </a:spcAft>
            </a:pPr>
            <a:r>
              <a:rPr lang="en-US" sz="3600" b="1" kern="1200">
                <a:solidFill>
                  <a:schemeClr val="bg1"/>
                </a:solidFill>
                <a:latin typeface="Bernard MT Condensed" panose="02050806060905020404"/>
                <a:ea typeface="+mj-ea"/>
                <a:cs typeface="+mj-cs"/>
              </a:rPr>
              <a:t>Special Moves</a:t>
            </a:r>
            <a:endParaRPr lang="en-US">
              <a:ea typeface="+mj-ea"/>
              <a:cs typeface="+mj-cs"/>
            </a:endParaRPr>
          </a:p>
        </p:txBody>
      </p:sp>
      <p:cxnSp>
        <p:nvCxnSpPr>
          <p:cNvPr id="29" name="Straight Connector 28"/>
          <p:cNvCxnSpPr>
            <a:cxnSpLocks noGrp="1" noRot="1" noChangeAspect="1" noMove="1" noResize="1" noEditPoints="1" noAdjustHandles="1" noChangeArrowheads="1" noChangeShapeType="1"/>
          </p:cNvCxnSpPr>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710030" y="1795922"/>
            <a:ext cx="4838273" cy="3894844"/>
          </a:xfrm>
          <a:prstGeom prst="rect">
            <a:avLst/>
          </a:prstGeom>
        </p:spPr>
        <p:txBody>
          <a:bodyPr vert="horz" lIns="91440" tIns="45720" rIns="91440" bIns="45720" rtlCol="0" anchor="t">
            <a:normAutofit lnSpcReduction="10000"/>
          </a:bodyPr>
          <a:lstStyle/>
          <a:p>
            <a:pPr marL="342900" indent="-285750" algn="just" rtl="0">
              <a:lnSpc>
                <a:spcPct val="90000"/>
              </a:lnSpc>
              <a:spcAft>
                <a:spcPts val="600"/>
              </a:spcAft>
              <a:buFont typeface="Wingdings" panose="05000000000000000000" pitchFamily="34" charset="0"/>
              <a:buChar char="§"/>
            </a:pPr>
            <a:r>
              <a:rPr lang="en-US" b="1" kern="1200" dirty="0">
                <a:solidFill>
                  <a:schemeClr val="bg1"/>
                </a:solidFill>
                <a:latin typeface="+mn-lt"/>
                <a:ea typeface="+mn-ea"/>
                <a:cs typeface="+mn-cs"/>
              </a:rPr>
              <a:t>Castling</a:t>
            </a:r>
            <a:r>
              <a:rPr lang="en-US" kern="1200" dirty="0">
                <a:solidFill>
                  <a:schemeClr val="bg1"/>
                </a:solidFill>
                <a:latin typeface="+mn-lt"/>
                <a:ea typeface="+mn-ea"/>
                <a:cs typeface="+mn-cs"/>
              </a:rPr>
              <a:t>:</a:t>
            </a:r>
            <a:endParaRPr lang="en-US" kern="1200" dirty="0">
              <a:solidFill>
                <a:schemeClr val="bg1"/>
              </a:solidFill>
              <a:latin typeface="+mn-lt"/>
              <a:ea typeface="Calibri" panose="020F0502020204030204"/>
              <a:cs typeface="Calibri" panose="020F0502020204030204"/>
            </a:endParaRPr>
          </a:p>
          <a:p>
            <a:pPr marL="800100" lvl="1" indent="-285750" algn="just" rtl="0">
              <a:lnSpc>
                <a:spcPct val="90000"/>
              </a:lnSpc>
              <a:spcAft>
                <a:spcPts val="600"/>
              </a:spcAft>
              <a:buFont typeface="Arial" panose="020B0604020202020204" pitchFamily="34" charset="0"/>
              <a:buChar char="•"/>
            </a:pPr>
            <a:r>
              <a:rPr lang="en-US" kern="1200" dirty="0">
                <a:solidFill>
                  <a:schemeClr val="bg1"/>
                </a:solidFill>
                <a:latin typeface="+mn-lt"/>
                <a:ea typeface="Calibri" panose="020F0502020204030204"/>
                <a:cs typeface="Calibri" panose="020F0502020204030204"/>
              </a:rPr>
              <a:t>King and rook move together if path is clear and neither has moved.</a:t>
            </a:r>
            <a:endParaRPr lang="en-US" kern="1200">
              <a:solidFill>
                <a:schemeClr val="bg1"/>
              </a:solidFill>
              <a:latin typeface="+mn-lt"/>
              <a:ea typeface="Calibri" panose="020F0502020204030204"/>
              <a:cs typeface="Calibri" panose="020F0502020204030204"/>
            </a:endParaRPr>
          </a:p>
          <a:p>
            <a:pPr marL="342900" indent="-285750" algn="just">
              <a:lnSpc>
                <a:spcPct val="90000"/>
              </a:lnSpc>
              <a:spcAft>
                <a:spcPts val="600"/>
              </a:spcAft>
              <a:buFont typeface="Wingdings" panose="05000000000000000000"/>
              <a:buChar char="§"/>
            </a:pPr>
            <a:r>
              <a:rPr lang="en-US" b="1" kern="1200" dirty="0">
                <a:solidFill>
                  <a:schemeClr val="bg1"/>
                </a:solidFill>
                <a:latin typeface="+mn-lt"/>
                <a:ea typeface="Calibri" panose="020F0502020204030204"/>
                <a:cs typeface="Calibri" panose="020F0502020204030204"/>
              </a:rPr>
              <a:t>En Passant</a:t>
            </a:r>
            <a:r>
              <a:rPr lang="en-US" kern="1200" dirty="0">
                <a:solidFill>
                  <a:schemeClr val="bg1"/>
                </a:solidFill>
                <a:latin typeface="+mn-lt"/>
                <a:ea typeface="Calibri" panose="020F0502020204030204"/>
                <a:cs typeface="Calibri" panose="020F0502020204030204"/>
              </a:rPr>
              <a:t>:</a:t>
            </a:r>
            <a:endParaRPr lang="en-US" kern="1200">
              <a:solidFill>
                <a:schemeClr val="bg1"/>
              </a:solidFill>
              <a:latin typeface="+mn-lt"/>
              <a:ea typeface="Calibri" panose="020F0502020204030204"/>
              <a:cs typeface="Calibri" panose="020F0502020204030204"/>
            </a:endParaRPr>
          </a:p>
          <a:p>
            <a:pPr marL="800100" lvl="1" indent="-285750" algn="just">
              <a:lnSpc>
                <a:spcPct val="90000"/>
              </a:lnSpc>
              <a:spcAft>
                <a:spcPts val="600"/>
              </a:spcAft>
              <a:buFont typeface="Arial" panose="020B0604020202020204"/>
              <a:buChar char="•"/>
            </a:pPr>
            <a:r>
              <a:rPr lang="en-US" kern="1200" dirty="0">
                <a:solidFill>
                  <a:schemeClr val="bg1"/>
                </a:solidFill>
                <a:latin typeface="+mn-lt"/>
                <a:ea typeface="Calibri" panose="020F0502020204030204"/>
                <a:cs typeface="Calibri" panose="020F0502020204030204"/>
              </a:rPr>
              <a:t>Allows pawn to capture an adjacent pawn that just moved two squares.</a:t>
            </a:r>
            <a:endParaRPr lang="en-US" kern="1200">
              <a:solidFill>
                <a:schemeClr val="bg1"/>
              </a:solidFill>
              <a:latin typeface="+mn-lt"/>
              <a:ea typeface="Calibri" panose="020F0502020204030204"/>
              <a:cs typeface="Calibri" panose="020F0502020204030204"/>
            </a:endParaRPr>
          </a:p>
          <a:p>
            <a:pPr marL="342900" indent="-285750" algn="just">
              <a:lnSpc>
                <a:spcPct val="90000"/>
              </a:lnSpc>
              <a:spcAft>
                <a:spcPts val="600"/>
              </a:spcAft>
              <a:buFont typeface="Wingdings" panose="05000000000000000000"/>
              <a:buChar char="§"/>
            </a:pPr>
            <a:r>
              <a:rPr lang="en-US" b="1" kern="1200" dirty="0">
                <a:solidFill>
                  <a:schemeClr val="bg1"/>
                </a:solidFill>
                <a:latin typeface="+mn-lt"/>
                <a:ea typeface="Calibri" panose="020F0502020204030204"/>
                <a:cs typeface="Calibri" panose="020F0502020204030204"/>
              </a:rPr>
              <a:t>Pawn Promotion</a:t>
            </a:r>
            <a:r>
              <a:rPr lang="en-US" kern="1200" dirty="0">
                <a:solidFill>
                  <a:schemeClr val="bg1"/>
                </a:solidFill>
                <a:latin typeface="+mn-lt"/>
                <a:ea typeface="Calibri" panose="020F0502020204030204"/>
                <a:cs typeface="Calibri" panose="020F0502020204030204"/>
              </a:rPr>
              <a:t>:</a:t>
            </a:r>
            <a:endParaRPr lang="en-US" kern="1200">
              <a:solidFill>
                <a:schemeClr val="bg1"/>
              </a:solidFill>
              <a:latin typeface="+mn-lt"/>
              <a:ea typeface="Calibri" panose="020F0502020204030204"/>
              <a:cs typeface="Calibri" panose="020F0502020204030204"/>
            </a:endParaRPr>
          </a:p>
          <a:p>
            <a:pPr marL="800100" lvl="1" indent="-285750" algn="just">
              <a:lnSpc>
                <a:spcPct val="90000"/>
              </a:lnSpc>
              <a:spcAft>
                <a:spcPts val="600"/>
              </a:spcAft>
              <a:buFont typeface="Arial" panose="020B0604020202020204"/>
              <a:buChar char="•"/>
            </a:pPr>
            <a:r>
              <a:rPr lang="en-US" kern="1200" dirty="0">
                <a:solidFill>
                  <a:schemeClr val="bg1"/>
                </a:solidFill>
                <a:latin typeface="+mn-lt"/>
                <a:ea typeface="Calibri" panose="020F0502020204030204"/>
                <a:cs typeface="Calibri" panose="020F0502020204030204"/>
              </a:rPr>
              <a:t>Pawn reaching the end rank is auto-promoted to a queen</a:t>
            </a:r>
            <a:endParaRPr lang="en-US" kern="1200">
              <a:solidFill>
                <a:schemeClr val="bg1"/>
              </a:solidFill>
              <a:latin typeface="+mn-lt"/>
              <a:ea typeface="Calibri" panose="020F0502020204030204"/>
              <a:cs typeface="Calibri" panose="020F0502020204030204"/>
            </a:endParaRPr>
          </a:p>
          <a:p>
            <a:pPr marL="342900" indent="-285750" algn="just">
              <a:lnSpc>
                <a:spcPct val="90000"/>
              </a:lnSpc>
              <a:spcAft>
                <a:spcPts val="600"/>
              </a:spcAft>
              <a:buFont typeface="Wingdings" panose="05000000000000000000"/>
              <a:buChar char="§"/>
            </a:pPr>
            <a:r>
              <a:rPr lang="en-US" kern="1200" dirty="0">
                <a:solidFill>
                  <a:schemeClr val="bg1"/>
                </a:solidFill>
                <a:latin typeface="+mn-lt"/>
                <a:ea typeface="Calibri" panose="020F0502020204030204"/>
                <a:cs typeface="Calibri" panose="020F0502020204030204"/>
              </a:rPr>
              <a:t>Conditions are tracked using </a:t>
            </a:r>
            <a:r>
              <a:rPr lang="en-US" kern="1200" dirty="0">
                <a:solidFill>
                  <a:schemeClr val="bg1"/>
                </a:solidFill>
                <a:latin typeface="Consolas" panose="020B0609020204030204"/>
                <a:ea typeface="Calibri" panose="020F0502020204030204"/>
                <a:cs typeface="Calibri" panose="020F0502020204030204"/>
              </a:rPr>
              <a:t>global</a:t>
            </a:r>
            <a:r>
              <a:rPr lang="en-US" kern="1200" dirty="0">
                <a:solidFill>
                  <a:schemeClr val="bg1"/>
                </a:solidFill>
                <a:latin typeface="+mn-lt"/>
                <a:ea typeface="Calibri" panose="020F0502020204030204"/>
                <a:cs typeface="Calibri" panose="020F0502020204030204"/>
              </a:rPr>
              <a:t> flags. This keyword also ensures consistent state during move validation and rule enforcement.</a:t>
            </a:r>
            <a:endParaRPr lang="en-US" kern="1200">
              <a:solidFill>
                <a:schemeClr val="bg1"/>
              </a:solidFill>
              <a:latin typeface="+mn-lt"/>
              <a:ea typeface="Calibri" panose="020F0502020204030204"/>
              <a:cs typeface="Calibri" panose="020F0502020204030204"/>
            </a:endParaRPr>
          </a:p>
          <a:p>
            <a:pPr marL="342900" indent="-285750" algn="just">
              <a:lnSpc>
                <a:spcPct val="90000"/>
              </a:lnSpc>
              <a:spcAft>
                <a:spcPts val="600"/>
              </a:spcAft>
              <a:buFont typeface="Wingdings" panose="05000000000000000000"/>
              <a:buChar char="§"/>
            </a:pPr>
            <a:r>
              <a:rPr lang="en-US" kern="1200" dirty="0">
                <a:solidFill>
                  <a:schemeClr val="bg1"/>
                </a:solidFill>
                <a:latin typeface="+mn-lt"/>
                <a:ea typeface="Calibri" panose="020F0502020204030204"/>
                <a:cs typeface="Calibri" panose="020F0502020204030204"/>
              </a:rPr>
              <a:t>Points are awarded for successful execution of these moves.</a:t>
            </a:r>
            <a:endParaRPr lang="en-US" dirty="0">
              <a:solidFill>
                <a:schemeClr val="bg1"/>
              </a:solidFill>
            </a:endParaRPr>
          </a:p>
        </p:txBody>
      </p:sp>
      <p:cxnSp>
        <p:nvCxnSpPr>
          <p:cNvPr id="31" name="Straight Connector 30"/>
          <p:cNvCxnSpPr>
            <a:cxnSpLocks noGrp="1" noRot="1" noChangeAspect="1" noMove="1" noResize="1" noEditPoints="1" noAdjustHandles="1" noChangeArrowheads="1" noChangeShapeType="1"/>
          </p:cNvCxnSpPr>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king and rook movement in order to castle"/>
          <p:cNvPicPr>
            <a:picLocks noChangeAspect="1"/>
          </p:cNvPicPr>
          <p:nvPr/>
        </p:nvPicPr>
        <p:blipFill>
          <a:blip r:embed="rId2"/>
          <a:stretch>
            <a:fillRect/>
          </a:stretch>
        </p:blipFill>
        <p:spPr>
          <a:xfrm>
            <a:off x="5887509" y="4491457"/>
            <a:ext cx="2075347" cy="1939234"/>
          </a:xfrm>
          <a:prstGeom prst="rect">
            <a:avLst/>
          </a:prstGeom>
        </p:spPr>
      </p:pic>
      <p:pic>
        <p:nvPicPr>
          <p:cNvPr id="5" name="Picture 4" descr="An en passant capture."/>
          <p:cNvPicPr>
            <a:picLocks noChangeAspect="1"/>
          </p:cNvPicPr>
          <p:nvPr/>
        </p:nvPicPr>
        <p:blipFill>
          <a:blip r:embed="rId3"/>
          <a:stretch>
            <a:fillRect/>
          </a:stretch>
        </p:blipFill>
        <p:spPr>
          <a:xfrm>
            <a:off x="8136323" y="4509122"/>
            <a:ext cx="1806863" cy="1921569"/>
          </a:xfrm>
          <a:prstGeom prst="rect">
            <a:avLst/>
          </a:prstGeom>
        </p:spPr>
      </p:pic>
      <p:pic>
        <p:nvPicPr>
          <p:cNvPr id="6" name="Picture 5" descr="A chess board with chess pieces&#10;&#10;AI-generated content may be incorrect."/>
          <p:cNvPicPr>
            <a:picLocks noChangeAspect="1"/>
          </p:cNvPicPr>
          <p:nvPr/>
        </p:nvPicPr>
        <p:blipFill>
          <a:blip r:embed="rId4"/>
          <a:stretch>
            <a:fillRect/>
          </a:stretch>
        </p:blipFill>
        <p:spPr>
          <a:xfrm>
            <a:off x="10137087" y="4509122"/>
            <a:ext cx="1859723" cy="1914941"/>
          </a:xfrm>
          <a:prstGeom prst="rect">
            <a:avLst/>
          </a:prstGeom>
        </p:spPr>
      </p:pic>
      <p:sp>
        <p:nvSpPr>
          <p:cNvPr id="10" name="object 8"/>
          <p:cNvSpPr txBox="1"/>
          <p:nvPr/>
        </p:nvSpPr>
        <p:spPr>
          <a:xfrm>
            <a:off x="6428657" y="4191100"/>
            <a:ext cx="1137285" cy="300355"/>
          </a:xfrm>
          <a:prstGeom prst="rect">
            <a:avLst/>
          </a:prstGeom>
        </p:spPr>
        <p:txBody>
          <a:bodyPr vert="horz" wrap="square" lIns="0" tIns="12700" rIns="0" bIns="0" rtlCol="0" anchor="t">
            <a:spAutoFit/>
          </a:bodyPr>
          <a:lstStyle>
            <a:defPPr>
              <a:defRPr kern="0"/>
            </a:defPPr>
          </a:lstStyle>
          <a:p>
            <a:pPr marL="12700">
              <a:lnSpc>
                <a:spcPct val="100000"/>
              </a:lnSpc>
              <a:spcBef>
                <a:spcPts val="100"/>
              </a:spcBef>
            </a:pPr>
            <a:r>
              <a:rPr sz="1800" spc="130">
                <a:solidFill>
                  <a:schemeClr val="bg1"/>
                </a:solidFill>
                <a:latin typeface="Georgia" panose="02040502050405020303"/>
                <a:cs typeface="Georgia" panose="02040502050405020303"/>
              </a:rPr>
              <a:t>C</a:t>
            </a:r>
            <a:r>
              <a:rPr sz="1800" cap="small" spc="130">
                <a:solidFill>
                  <a:schemeClr val="bg1"/>
                </a:solidFill>
                <a:latin typeface="Georgia" panose="02040502050405020303"/>
                <a:cs typeface="Georgia" panose="02040502050405020303"/>
              </a:rPr>
              <a:t>astling</a:t>
            </a:r>
            <a:endParaRPr sz="1800">
              <a:solidFill>
                <a:schemeClr val="bg1"/>
              </a:solidFill>
              <a:latin typeface="Georgia" panose="02040502050405020303"/>
              <a:cs typeface="Georgia" panose="02040502050405020303"/>
            </a:endParaRPr>
          </a:p>
        </p:txBody>
      </p:sp>
      <p:sp>
        <p:nvSpPr>
          <p:cNvPr id="11" name="object 9"/>
          <p:cNvSpPr txBox="1"/>
          <p:nvPr/>
        </p:nvSpPr>
        <p:spPr>
          <a:xfrm>
            <a:off x="8346074" y="4191101"/>
            <a:ext cx="1407795" cy="300355"/>
          </a:xfrm>
          <a:prstGeom prst="rect">
            <a:avLst/>
          </a:prstGeom>
        </p:spPr>
        <p:txBody>
          <a:bodyPr vert="horz" wrap="square" lIns="0" tIns="12700" rIns="0" bIns="0" rtlCol="0" anchor="t">
            <a:spAutoFit/>
          </a:bodyPr>
          <a:lstStyle>
            <a:defPPr>
              <a:defRPr kern="0"/>
            </a:defPPr>
          </a:lstStyle>
          <a:p>
            <a:pPr marL="12700">
              <a:lnSpc>
                <a:spcPct val="100000"/>
              </a:lnSpc>
              <a:spcBef>
                <a:spcPts val="100"/>
              </a:spcBef>
            </a:pPr>
            <a:r>
              <a:rPr sz="1800" spc="114">
                <a:solidFill>
                  <a:schemeClr val="bg1"/>
                </a:solidFill>
                <a:latin typeface="Georgia" panose="02040502050405020303"/>
                <a:cs typeface="Georgia" panose="02040502050405020303"/>
              </a:rPr>
              <a:t>E</a:t>
            </a:r>
            <a:r>
              <a:rPr sz="1800" cap="small" spc="114">
                <a:solidFill>
                  <a:schemeClr val="bg1"/>
                </a:solidFill>
                <a:latin typeface="Georgia" panose="02040502050405020303"/>
                <a:cs typeface="Georgia" panose="02040502050405020303"/>
              </a:rPr>
              <a:t>n</a:t>
            </a:r>
            <a:r>
              <a:rPr sz="1800" spc="30">
                <a:solidFill>
                  <a:schemeClr val="bg1"/>
                </a:solidFill>
                <a:latin typeface="Georgia" panose="02040502050405020303"/>
                <a:cs typeface="Georgia" panose="02040502050405020303"/>
              </a:rPr>
              <a:t> </a:t>
            </a:r>
            <a:r>
              <a:rPr sz="1800" spc="125">
                <a:solidFill>
                  <a:schemeClr val="bg1"/>
                </a:solidFill>
                <a:latin typeface="Georgia" panose="02040502050405020303"/>
                <a:cs typeface="Georgia" panose="02040502050405020303"/>
              </a:rPr>
              <a:t>P</a:t>
            </a:r>
            <a:r>
              <a:rPr sz="1800" cap="small" spc="125">
                <a:solidFill>
                  <a:schemeClr val="bg1"/>
                </a:solidFill>
                <a:latin typeface="Georgia" panose="02040502050405020303"/>
                <a:cs typeface="Georgia" panose="02040502050405020303"/>
              </a:rPr>
              <a:t>assant</a:t>
            </a:r>
            <a:endParaRPr sz="1800">
              <a:solidFill>
                <a:schemeClr val="bg1"/>
              </a:solidFill>
              <a:latin typeface="Georgia" panose="02040502050405020303"/>
              <a:cs typeface="Georgia" panose="02040502050405020303"/>
            </a:endParaRPr>
          </a:p>
        </p:txBody>
      </p:sp>
      <p:sp>
        <p:nvSpPr>
          <p:cNvPr id="12" name="object 10"/>
          <p:cNvSpPr txBox="1"/>
          <p:nvPr/>
        </p:nvSpPr>
        <p:spPr>
          <a:xfrm>
            <a:off x="10417573" y="4191102"/>
            <a:ext cx="1367155" cy="300355"/>
          </a:xfrm>
          <a:prstGeom prst="rect">
            <a:avLst/>
          </a:prstGeom>
        </p:spPr>
        <p:txBody>
          <a:bodyPr vert="horz" wrap="square" lIns="0" tIns="12700" rIns="0" bIns="0" rtlCol="0" anchor="t">
            <a:spAutoFit/>
          </a:bodyPr>
          <a:lstStyle>
            <a:defPPr>
              <a:defRPr kern="0"/>
            </a:defPPr>
          </a:lstStyle>
          <a:p>
            <a:pPr marL="12700">
              <a:lnSpc>
                <a:spcPct val="100000"/>
              </a:lnSpc>
              <a:spcBef>
                <a:spcPts val="100"/>
              </a:spcBef>
            </a:pPr>
            <a:r>
              <a:rPr sz="1800" spc="105">
                <a:solidFill>
                  <a:schemeClr val="bg1"/>
                </a:solidFill>
                <a:latin typeface="Georgia" panose="02040502050405020303"/>
                <a:cs typeface="Georgia" panose="02040502050405020303"/>
              </a:rPr>
              <a:t>P</a:t>
            </a:r>
            <a:r>
              <a:rPr sz="1800" cap="small" spc="105">
                <a:solidFill>
                  <a:schemeClr val="bg1"/>
                </a:solidFill>
                <a:latin typeface="Georgia" panose="02040502050405020303"/>
                <a:cs typeface="Georgia" panose="02040502050405020303"/>
              </a:rPr>
              <a:t>romotion</a:t>
            </a:r>
            <a:endParaRPr sz="1800">
              <a:solidFill>
                <a:schemeClr val="bg1"/>
              </a:solidFill>
              <a:latin typeface="Georgia" panose="02040502050405020303"/>
              <a:cs typeface="Georgia" panose="02040502050405020303"/>
            </a:endParaRPr>
          </a:p>
        </p:txBody>
      </p:sp>
      <p:pic>
        <p:nvPicPr>
          <p:cNvPr id="8" name="图片 7" descr="文本&#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914" y="1025468"/>
            <a:ext cx="4006213" cy="2646820"/>
          </a:xfrm>
          <a:prstGeom prst="rect">
            <a:avLst/>
          </a:prstGeom>
        </p:spPr>
      </p:pic>
      <p:sp>
        <p:nvSpPr>
          <p:cNvPr id="9" name="TextBox 8">
            <a:extLst>
              <a:ext uri="{FF2B5EF4-FFF2-40B4-BE49-F238E27FC236}">
                <a16:creationId xmlns:a16="http://schemas.microsoft.com/office/drawing/2014/main" id="{C681DED8-6CB3-9839-1BC5-6212FDC1BB21}"/>
              </a:ext>
            </a:extLst>
          </p:cNvPr>
          <p:cNvSpPr txBox="1"/>
          <p:nvPr/>
        </p:nvSpPr>
        <p:spPr>
          <a:xfrm>
            <a:off x="0" y="6513317"/>
            <a:ext cx="3229877" cy="276998"/>
          </a:xfrm>
          <a:prstGeom prst="rect">
            <a:avLst/>
          </a:prstGeom>
          <a:noFill/>
        </p:spPr>
        <p:txBody>
          <a:bodyPr wrap="square" rtlCol="0">
            <a:spAutoFit/>
          </a:bodyPr>
          <a:lstStyle>
            <a:defPPr>
              <a:defRPr kern="0"/>
            </a:defPPr>
          </a:lstStyle>
          <a:p>
            <a:pPr algn="l"/>
            <a:r>
              <a:rPr lang="en-US" sz="1200" dirty="0">
                <a:solidFill>
                  <a:schemeClr val="bg1"/>
                </a:solidFill>
                <a:latin typeface="Rockwell Nova" panose="02060503020205020403" pitchFamily="18" charset="0"/>
              </a:rPr>
              <a:t>KEVEN LEE ZHANG YAN (AIT2504281)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e6a47d3-2795-4b97-9e52-78b1060629f1}" enabled="0" method="" siteId="{9e6a47d3-2795-4b97-9e52-78b1060629f1}" removed="1"/>
</clbl:labelList>
</file>

<file path=docProps/app.xml><?xml version="1.0" encoding="utf-8"?>
<Properties xmlns="http://schemas.openxmlformats.org/officeDocument/2006/extended-properties" xmlns:vt="http://schemas.openxmlformats.org/officeDocument/2006/docPropsVTypes">
  <TotalTime>6</TotalTime>
  <Words>1715</Words>
  <Application>Microsoft Macintosh PowerPoint</Application>
  <PresentationFormat>宽屏</PresentationFormat>
  <Paragraphs>221</Paragraphs>
  <Slides>21</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Arial,Sans-Serif</vt:lpstr>
      <vt:lpstr>Wingdings,Sans-Serif</vt:lpstr>
      <vt:lpstr>Arial</vt:lpstr>
      <vt:lpstr>Bernard MT Condensed</vt:lpstr>
      <vt:lpstr>Calibri</vt:lpstr>
      <vt:lpstr>Cambria</vt:lpstr>
      <vt:lpstr>Consolas</vt:lpstr>
      <vt:lpstr>Copperplate Gothic Light</vt:lpstr>
      <vt:lpstr>Georgia</vt:lpstr>
      <vt:lpstr>Rockwell Nova</vt:lpstr>
      <vt:lpstr>Wingdings</vt:lpstr>
      <vt:lpstr>Office Theme</vt:lpstr>
      <vt:lpstr>PowerPoint 演示文稿</vt:lpstr>
      <vt:lpstr>Division of work</vt:lpstr>
      <vt:lpstr>What is Tensor-Chess and Why it Matters?</vt:lpstr>
      <vt:lpstr>Why TensorFlow for Chess?</vt:lpstr>
      <vt:lpstr>How Tensor-Chess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TENSOR-CHESS CLI WITH SCORE</dc:title>
  <dc:creator/>
  <cp:lastModifiedBy>shujie duan</cp:lastModifiedBy>
  <cp:revision>890</cp:revision>
  <dcterms:created xsi:type="dcterms:W3CDTF">2025-06-20T17:05:00Z</dcterms:created>
  <dcterms:modified xsi:type="dcterms:W3CDTF">2025-06-27T08:34:53Z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2025-06-20T08:00:00Z</vt:filetime>
  </property>
  <property fmtid="{D5CDD505-2E9C-101B-9397-08002B2CF9AE}" pid="3" name="LastSaved">
    <vt:filetime>2025-06-20T08:00:00Z</vt:filetime>
  </property>
  <property fmtid="{D5CDD505-2E9C-101B-9397-08002B2CF9AE}" pid="4" name="ICV">
    <vt:lpwstr>AFE0EECE4DEB4F888BBAB0369BB47B1F_12</vt:lpwstr>
  </property>
  <property fmtid="{D5CDD505-2E9C-101B-9397-08002B2CF9AE}" pid="5" name="KSOProductBuildVer">
    <vt:lpwstr>1033-12.2.0.13213</vt:lpwstr>
  </property>
</Properties>
</file>